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handoutMasterIdLst>
    <p:handoutMasterId r:id="rId22"/>
  </p:handoutMasterIdLst>
  <p:sldIdLst>
    <p:sldId id="401" r:id="rId2"/>
    <p:sldId id="403" r:id="rId3"/>
    <p:sldId id="396" r:id="rId4"/>
    <p:sldId id="420" r:id="rId5"/>
    <p:sldId id="421" r:id="rId6"/>
    <p:sldId id="419" r:id="rId7"/>
    <p:sldId id="411" r:id="rId8"/>
    <p:sldId id="412" r:id="rId9"/>
    <p:sldId id="413" r:id="rId10"/>
    <p:sldId id="422" r:id="rId11"/>
    <p:sldId id="423" r:id="rId12"/>
    <p:sldId id="415" r:id="rId13"/>
    <p:sldId id="424" r:id="rId14"/>
    <p:sldId id="418" r:id="rId15"/>
    <p:sldId id="414" r:id="rId16"/>
    <p:sldId id="425" r:id="rId17"/>
    <p:sldId id="407" r:id="rId18"/>
    <p:sldId id="394" r:id="rId19"/>
    <p:sldId id="409" r:id="rId20"/>
  </p:sldIdLst>
  <p:sldSz cx="12192000" cy="6858000"/>
  <p:notesSz cx="6858000" cy="9144000"/>
  <p:custDataLst>
    <p:tags r:id="rId23"/>
  </p:custDataLst>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5366" autoAdjust="0"/>
  </p:normalViewPr>
  <p:slideViewPr>
    <p:cSldViewPr snapToGrid="0" showGuides="1">
      <p:cViewPr varScale="1">
        <p:scale>
          <a:sx n="154" d="100"/>
          <a:sy n="154" d="100"/>
        </p:scale>
        <p:origin x="156" y="16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88" d="100"/>
          <a:sy n="88" d="100"/>
        </p:scale>
        <p:origin x="378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5CB94FD-6424-44BC-AF3F-1BABAEDC1C2C}" type="datetime1">
              <a:rPr lang="zh-CN" altLang="en-US" smtClean="0">
                <a:latin typeface="Microsoft YaHei UI" panose="020B0503020204020204" pitchFamily="34" charset="-122"/>
                <a:ea typeface="Microsoft YaHei UI" panose="020B0503020204020204" pitchFamily="34" charset="-122"/>
              </a:rPr>
              <a:t>2023/7/3</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7460E3B-D3A0-4EBC-BAC3-B01E8FF895A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A87043E4-2407-4DA9-AC93-8D6B10C4E445}" type="datetime1">
              <a:rPr lang="zh-CN" altLang="en-US" smtClean="0"/>
              <a:t>2023/7/3</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0D0EDF81-139F-488C-872B-4720FBA6BF98}"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10</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11</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18</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 name="幻灯片编号占位符 3"/>
          <p:cNvSpPr>
            <a:spLocks noGrp="1"/>
          </p:cNvSpPr>
          <p:nvPr>
            <p:ph type="sldNum" sz="quarter" idx="5"/>
          </p:nvPr>
        </p:nvSpPr>
        <p:spPr/>
        <p:txBody>
          <a:bodyPr rtlCol="0"/>
          <a:lstStyle/>
          <a:p>
            <a:pPr rtl="0"/>
            <a:fld id="{0D0EDF81-139F-488C-872B-4720FBA6BF98}" type="slidenum">
              <a:rPr lang="en-US" altLang="zh-CN" smtClean="0">
                <a:latin typeface="Microsoft YaHei UI" panose="020B0503020204020204" pitchFamily="34" charset="-122"/>
                <a:ea typeface="Microsoft YaHei UI" panose="020B0503020204020204" pitchFamily="34" charset="-122"/>
              </a:rPr>
              <a:t>9</a:t>
            </a:fld>
            <a:endParaRPr lang="zh-CN" altLang="en-US">
              <a:latin typeface="Microsoft YaHei UI" panose="020B0503020204020204" pitchFamily="34" charset="-122"/>
              <a:ea typeface="Microsoft YaHei UI"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任意多边形：形状 8" descr="Tag=AccentColor&#10;Flavor=Light&#10;Target=Fill"/>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ctrTitle"/>
          </p:nvPr>
        </p:nvSpPr>
        <p:spPr>
          <a:xfrm>
            <a:off x="932688" y="1673352"/>
            <a:ext cx="5596128" cy="3511296"/>
          </a:xfrm>
        </p:spPr>
        <p:txBody>
          <a:bodyPr rtlCol="0" anchor="ctr">
            <a:normAutofit/>
          </a:bodyPr>
          <a:lstStyle>
            <a:lvl1pPr algn="l">
              <a:lnSpc>
                <a:spcPct val="100000"/>
              </a:lnSpc>
              <a:defRPr sz="48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副标题 2"/>
          <p:cNvSpPr>
            <a:spLocks noGrp="1"/>
          </p:cNvSpPr>
          <p:nvPr>
            <p:ph type="subTitle" idx="1" hasCustomPrompt="1"/>
          </p:nvPr>
        </p:nvSpPr>
        <p:spPr>
          <a:xfrm>
            <a:off x="8110728" y="1674546"/>
            <a:ext cx="3401568" cy="3508908"/>
          </a:xfrm>
        </p:spPr>
        <p:txBody>
          <a:bodyPr rtlCol="0" anchor="ctr"/>
          <a:lstStyle>
            <a:lvl1pPr marL="0" indent="0" algn="l">
              <a:buNone/>
              <a:defRPr sz="2800" cap="all" baseline="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3 列">
    <p:spTree>
      <p:nvGrpSpPr>
        <p:cNvPr id="1" name=""/>
        <p:cNvGrpSpPr/>
        <p:nvPr/>
      </p:nvGrpSpPr>
      <p:grpSpPr>
        <a:xfrm>
          <a:off x="0" y="0"/>
          <a:ext cx="0" cy="0"/>
          <a:chOff x="0" y="0"/>
          <a:chExt cx="0" cy="0"/>
        </a:xfrm>
      </p:grpSpPr>
      <p:sp>
        <p:nvSpPr>
          <p:cNvPr id="10" name="任意多边形：形状 9"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839788" y="365125"/>
            <a:ext cx="10515600" cy="1325563"/>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p:nvPr>
        </p:nvSpPr>
        <p:spPr>
          <a:xfrm>
            <a:off x="839788"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839788"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4541520"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4541520"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9" name="幻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
        <p:nvSpPr>
          <p:cNvPr id="11" name="文本占位符 4"/>
          <p:cNvSpPr>
            <a:spLocks noGrp="1"/>
          </p:cNvSpPr>
          <p:nvPr>
            <p:ph type="body" sz="quarter" idx="13"/>
          </p:nvPr>
        </p:nvSpPr>
        <p:spPr>
          <a:xfrm>
            <a:off x="8243252" y="2011680"/>
            <a:ext cx="31089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12" name="内容占位符 5"/>
          <p:cNvSpPr>
            <a:spLocks noGrp="1"/>
          </p:cNvSpPr>
          <p:nvPr>
            <p:ph sz="quarter" idx="14"/>
          </p:nvPr>
        </p:nvSpPr>
        <p:spPr>
          <a:xfrm>
            <a:off x="8243252" y="3127248"/>
            <a:ext cx="31089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包含 2 张图片的内容">
    <p:spTree>
      <p:nvGrpSpPr>
        <p:cNvPr id="1" name=""/>
        <p:cNvGrpSpPr/>
        <p:nvPr/>
      </p:nvGrpSpPr>
      <p:grpSpPr>
        <a:xfrm>
          <a:off x="0" y="0"/>
          <a:ext cx="0" cy="0"/>
          <a:chOff x="0" y="0"/>
          <a:chExt cx="0" cy="0"/>
        </a:xfrm>
      </p:grpSpPr>
      <p:sp>
        <p:nvSpPr>
          <p:cNvPr id="17" name="图片占位符 16"/>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6" name="图片占位符 15"/>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p:cNvSpPr>
            <a:spLocks noGrp="1"/>
          </p:cNvSpPr>
          <p:nvPr>
            <p:ph type="title"/>
          </p:nvPr>
        </p:nvSpPr>
        <p:spPr>
          <a:xfrm>
            <a:off x="6739128" y="365760"/>
            <a:ext cx="4617720" cy="2578608"/>
          </a:xfrm>
        </p:spPr>
        <p:txBody>
          <a:bodyPr rtlCol="0" anchor="b">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a:xfrm>
            <a:off x="6739128" y="3127248"/>
            <a:ext cx="4617720" cy="3054096"/>
          </a:xfrm>
        </p:spPr>
        <p:txBody>
          <a:bodyPr rtlCol="0"/>
          <a:lstStyle>
            <a:lvl1pPr marL="0" indent="0">
              <a:buNone/>
              <a:defRPr sz="1800">
                <a:latin typeface="Microsoft YaHei UI" panose="020B0503020204020204" pitchFamily="34" charset="-122"/>
                <a:ea typeface="Microsoft YaHei UI" panose="020B0503020204020204" pitchFamily="34" charset="-122"/>
              </a:defRPr>
            </a:lvl1pPr>
            <a:lvl2pPr marL="228600">
              <a:defRPr sz="1800">
                <a:latin typeface="Microsoft YaHei UI" panose="020B0503020204020204" pitchFamily="34" charset="-122"/>
                <a:ea typeface="Microsoft YaHei UI" panose="020B0503020204020204" pitchFamily="34" charset="-122"/>
              </a:defRPr>
            </a:lvl2pPr>
            <a:lvl3pPr marL="457200">
              <a:defRPr sz="1800">
                <a:latin typeface="Microsoft YaHei UI" panose="020B0503020204020204" pitchFamily="34" charset="-122"/>
                <a:ea typeface="Microsoft YaHei UI" panose="020B0503020204020204" pitchFamily="34" charset="-122"/>
              </a:defRPr>
            </a:lvl3pPr>
            <a:lvl4pPr marL="685800">
              <a:defRPr sz="1800">
                <a:latin typeface="Microsoft YaHei UI" panose="020B0503020204020204" pitchFamily="34" charset="-122"/>
                <a:ea typeface="Microsoft YaHei UI" panose="020B0503020204020204" pitchFamily="34" charset="-122"/>
              </a:defRPr>
            </a:lvl4pPr>
            <a:lvl5pPr>
              <a:defRPr sz="1800"/>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p:txBody>
      </p:sp>
      <p:sp>
        <p:nvSpPr>
          <p:cNvPr id="5" name="页脚占位符 4"/>
          <p:cNvSpPr>
            <a:spLocks noGrp="1"/>
          </p:cNvSpPr>
          <p:nvPr>
            <p:ph type="ftr" sz="quarter" idx="11"/>
          </p:nvPr>
        </p:nvSpPr>
        <p:spPr>
          <a:xfrm>
            <a:off x="6739128" y="6356350"/>
            <a:ext cx="4114800" cy="365125"/>
          </a:xfrm>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关闭">
    <p:spTree>
      <p:nvGrpSpPr>
        <p:cNvPr id="1" name=""/>
        <p:cNvGrpSpPr/>
        <p:nvPr/>
      </p:nvGrpSpPr>
      <p:grpSpPr>
        <a:xfrm>
          <a:off x="0" y="0"/>
          <a:ext cx="0" cy="0"/>
          <a:chOff x="0" y="0"/>
          <a:chExt cx="0" cy="0"/>
        </a:xfrm>
      </p:grpSpPr>
      <p:sp>
        <p:nvSpPr>
          <p:cNvPr id="17" name="图片占位符 16"/>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8" name="图片占位符 17"/>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5" name="标题 4"/>
          <p:cNvSpPr>
            <a:spLocks noGrp="1"/>
          </p:cNvSpPr>
          <p:nvPr>
            <p:ph type="title"/>
          </p:nvPr>
        </p:nvSpPr>
        <p:spPr>
          <a:xfrm>
            <a:off x="838200" y="365124"/>
            <a:ext cx="4443984" cy="2139696"/>
          </a:xfrm>
        </p:spPr>
        <p:txBody>
          <a:bodyPr rtlCol="0" anchor="b"/>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7" name="文本占位符 6"/>
          <p:cNvSpPr>
            <a:spLocks noGrp="1"/>
          </p:cNvSpPr>
          <p:nvPr>
            <p:ph type="body" sz="quarter" idx="13"/>
          </p:nvPr>
        </p:nvSpPr>
        <p:spPr>
          <a:xfrm>
            <a:off x="838199" y="2898648"/>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8" name="文本占位符 6"/>
          <p:cNvSpPr>
            <a:spLocks noGrp="1"/>
          </p:cNvSpPr>
          <p:nvPr>
            <p:ph type="body" sz="quarter" idx="14"/>
          </p:nvPr>
        </p:nvSpPr>
        <p:spPr>
          <a:xfrm>
            <a:off x="838199" y="3639312"/>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
        <p:nvSpPr>
          <p:cNvPr id="9" name="文本占位符 6"/>
          <p:cNvSpPr>
            <a:spLocks noGrp="1"/>
          </p:cNvSpPr>
          <p:nvPr>
            <p:ph type="body" sz="quarter" idx="15"/>
          </p:nvPr>
        </p:nvSpPr>
        <p:spPr>
          <a:xfrm>
            <a:off x="838199" y="4389120"/>
            <a:ext cx="4443984" cy="594360"/>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图形 9" descr="Tag=AccentColor&#10;Flavor=Light&#10;Target=Fill"/>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831850" y="1078991"/>
            <a:ext cx="5266944" cy="3136392"/>
          </a:xfrm>
        </p:spPr>
        <p:txBody>
          <a:bodyPr rtlCol="0" anchor="b">
            <a:normAutofit/>
          </a:bodyPr>
          <a:lstStyle>
            <a:lvl1pPr>
              <a:defRPr sz="48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p:nvPr>
        </p:nvSpPr>
        <p:spPr>
          <a:xfrm>
            <a:off x="831850" y="4279392"/>
            <a:ext cx="5266944" cy="1500187"/>
          </a:xfrm>
        </p:spPr>
        <p:txBody>
          <a:bodyPr rtlCol="0"/>
          <a:lstStyle>
            <a:lvl1pPr marL="0" indent="0">
              <a:buNone/>
              <a:defRPr sz="2400" cap="all" baseline="0">
                <a:solidFill>
                  <a:schemeClr val="tx1"/>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8" name="任意多边形：形状 7" descr="Tag=AccentColor&#10;Flavor=Light&#10;Target=Fill"/>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pPr rtl="0"/>
            <a:endParaRPr lang="zh-CN" altLang="en-US" noProof="0">
              <a:solidFill>
                <a:schemeClr val="tx1"/>
              </a:solidFill>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839788" y="640080"/>
            <a:ext cx="3886200" cy="2953512"/>
          </a:xfrm>
        </p:spPr>
        <p:txBody>
          <a:bodyPr rtlCol="0" anchor="b"/>
          <a:lstStyle>
            <a:lvl1pPr>
              <a:defRPr sz="32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a:xfrm>
            <a:off x="7059168" y="640080"/>
            <a:ext cx="4489704" cy="5596128"/>
          </a:xfrm>
        </p:spPr>
        <p:txBody>
          <a:bodyPr rtlCol="0" anchor="ctr"/>
          <a:lstStyle>
            <a:lvl1pPr>
              <a:defRPr sz="3200">
                <a:solidFill>
                  <a:schemeClr val="tx1"/>
                </a:solidFill>
                <a:latin typeface="Microsoft YaHei UI" panose="020B0503020204020204" pitchFamily="34" charset="-122"/>
                <a:ea typeface="Microsoft YaHei UI" panose="020B0503020204020204" pitchFamily="34" charset="-122"/>
              </a:defRPr>
            </a:lvl1pPr>
            <a:lvl2pPr>
              <a:defRPr sz="2800">
                <a:solidFill>
                  <a:schemeClr val="tx1"/>
                </a:solidFill>
                <a:latin typeface="Microsoft YaHei UI" panose="020B0503020204020204" pitchFamily="34" charset="-122"/>
                <a:ea typeface="Microsoft YaHei UI" panose="020B0503020204020204" pitchFamily="34" charset="-122"/>
              </a:defRPr>
            </a:lvl2pPr>
            <a:lvl3pPr>
              <a:defRPr sz="2400">
                <a:solidFill>
                  <a:schemeClr val="tx1"/>
                </a:solidFill>
                <a:latin typeface="Microsoft YaHei UI" panose="020B0503020204020204" pitchFamily="34" charset="-122"/>
                <a:ea typeface="Microsoft YaHei UI" panose="020B0503020204020204" pitchFamily="34" charset="-122"/>
              </a:defRPr>
            </a:lvl3pPr>
            <a:lvl4pPr>
              <a:defRPr sz="2000">
                <a:solidFill>
                  <a:schemeClr val="tx1"/>
                </a:solidFill>
                <a:latin typeface="Microsoft YaHei UI" panose="020B0503020204020204" pitchFamily="34" charset="-122"/>
                <a:ea typeface="Microsoft YaHei UI" panose="020B0503020204020204" pitchFamily="34" charset="-122"/>
              </a:defRPr>
            </a:lvl4pPr>
            <a:lvl5pPr>
              <a:defRPr sz="2000">
                <a:solidFill>
                  <a:schemeClr val="tx1"/>
                </a:solidFill>
                <a:latin typeface="Microsoft YaHei UI" panose="020B0503020204020204" pitchFamily="34" charset="-122"/>
                <a:ea typeface="Microsoft YaHei UI" panose="020B0503020204020204" pitchFamily="34" charset="-122"/>
              </a:defRPr>
            </a:lvl5pPr>
            <a:lvl6pPr>
              <a:defRPr sz="2000"/>
            </a:lvl6pPr>
            <a:lvl7pPr>
              <a:defRPr sz="2000"/>
            </a:lvl7pPr>
            <a:lvl8pPr>
              <a:defRPr sz="2000"/>
            </a:lvl8pPr>
            <a:lvl9pPr>
              <a:defRPr sz="2000"/>
            </a:lvl9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文本占位符 3"/>
          <p:cNvSpPr>
            <a:spLocks noGrp="1"/>
          </p:cNvSpPr>
          <p:nvPr>
            <p:ph type="body" sz="half" idx="2"/>
          </p:nvPr>
        </p:nvSpPr>
        <p:spPr>
          <a:xfrm>
            <a:off x="839788" y="3776472"/>
            <a:ext cx="3886200" cy="2468880"/>
          </a:xfrm>
        </p:spPr>
        <p:txBody>
          <a:bodyPr rtlCol="0"/>
          <a:lstStyle>
            <a:lvl1pPr marL="0" indent="0">
              <a:buNone/>
              <a:defRPr sz="16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p:cNvSpPr>
            <a:spLocks noGrp="1"/>
          </p:cNvSpPr>
          <p:nvPr>
            <p:ph type="ftr" sz="quarter" idx="11"/>
          </p:nvPr>
        </p:nvSpPr>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8" name="图形 1" descr="Tag=AccentColor&#10;Flavor=Light&#10;Target=Fill"/>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1399032" y="2523744"/>
            <a:ext cx="3831336" cy="1453896"/>
          </a:xfrm>
        </p:spPr>
        <p:txBody>
          <a:bodyPr rtlCol="0" anchor="b"/>
          <a:lstStyle>
            <a:lvl1pPr algn="ctr">
              <a:defRPr sz="32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图片占位符 2"/>
          <p:cNvSpPr>
            <a:spLocks noGrp="1"/>
          </p:cNvSpPr>
          <p:nvPr>
            <p:ph type="pic" idx="1" hasCustomPrompt="1"/>
          </p:nvPr>
        </p:nvSpPr>
        <p:spPr>
          <a:xfrm>
            <a:off x="6711696" y="640079"/>
            <a:ext cx="4837176" cy="5568696"/>
          </a:xfrm>
        </p:spPr>
        <p:txBody>
          <a:bodyPr rtlCol="0"/>
          <a:lstStyle>
            <a:lvl1pPr marL="0" indent="0">
              <a:buNone/>
              <a:defRPr sz="3200">
                <a:latin typeface="Microsoft YaHei UI" panose="020B0503020204020204" pitchFamily="34" charset="-122"/>
                <a:ea typeface="Microsoft YaHei UI"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单击图标以添加图片</a:t>
            </a:r>
          </a:p>
        </p:txBody>
      </p:sp>
      <p:sp>
        <p:nvSpPr>
          <p:cNvPr id="4" name="文本占位符 3"/>
          <p:cNvSpPr>
            <a:spLocks noGrp="1"/>
          </p:cNvSpPr>
          <p:nvPr>
            <p:ph type="body" sz="half" idx="2"/>
          </p:nvPr>
        </p:nvSpPr>
        <p:spPr>
          <a:xfrm>
            <a:off x="1655064" y="4087368"/>
            <a:ext cx="3319272" cy="649224"/>
          </a:xfrm>
        </p:spPr>
        <p:txBody>
          <a:bodyPr rtlCol="0">
            <a:noAutofit/>
          </a:bodyPr>
          <a:lstStyle>
            <a:lvl1pPr marL="0" indent="0" algn="ctr">
              <a:buNone/>
              <a:defRPr sz="2000" cap="all" baseline="0">
                <a:solidFill>
                  <a:schemeClr val="bg1"/>
                </a:solidFill>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单击此处编辑母版文本样式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包含 4 张图片的内容">
    <p:spTree>
      <p:nvGrpSpPr>
        <p:cNvPr id="1" name=""/>
        <p:cNvGrpSpPr/>
        <p:nvPr/>
      </p:nvGrpSpPr>
      <p:grpSpPr>
        <a:xfrm>
          <a:off x="0" y="0"/>
          <a:ext cx="0" cy="0"/>
          <a:chOff x="0" y="0"/>
          <a:chExt cx="0" cy="0"/>
        </a:xfrm>
      </p:grpSpPr>
      <p:sp>
        <p:nvSpPr>
          <p:cNvPr id="24" name="图片占位符 23"/>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3" name="图片占位符 22"/>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p:cNvSpPr>
            <a:spLocks noGrp="1"/>
          </p:cNvSpPr>
          <p:nvPr>
            <p:ph type="title"/>
          </p:nvPr>
        </p:nvSpPr>
        <p:spPr>
          <a:xfrm>
            <a:off x="838200" y="365125"/>
            <a:ext cx="3200400" cy="2103436"/>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a:xfrm>
            <a:off x="838200" y="2643186"/>
            <a:ext cx="3816096" cy="3529014"/>
          </a:xfrm>
        </p:spPr>
        <p:txBody>
          <a:bodyPr rtlCol="0"/>
          <a:lstStyle>
            <a:lvl1pPr marL="0" indent="0">
              <a:buNone/>
              <a:defRPr sz="2000">
                <a:latin typeface="Microsoft YaHei UI" panose="020B0503020204020204" pitchFamily="34" charset="-122"/>
                <a:ea typeface="Microsoft YaHei UI" panose="020B0503020204020204" pitchFamily="34" charset="-122"/>
              </a:defRPr>
            </a:lvl1pPr>
            <a:lvl2pPr marL="228600">
              <a:defRPr>
                <a:latin typeface="Microsoft YaHei UI" panose="020B0503020204020204" pitchFamily="34" charset="-122"/>
                <a:ea typeface="Microsoft YaHei UI" panose="020B0503020204020204" pitchFamily="34" charset="-122"/>
              </a:defRPr>
            </a:lvl2pPr>
            <a:lvl3pPr marL="457200">
              <a:defRPr>
                <a:latin typeface="Microsoft YaHei UI" panose="020B0503020204020204" pitchFamily="34" charset="-122"/>
                <a:ea typeface="Microsoft YaHei UI" panose="020B0503020204020204" pitchFamily="34" charset="-122"/>
              </a:defRPr>
            </a:lvl3pPr>
            <a:lvl4pPr marL="685800">
              <a:defRPr>
                <a:latin typeface="Microsoft YaHei UI" panose="020B0503020204020204" pitchFamily="34" charset="-122"/>
                <a:ea typeface="Microsoft YaHei UI" panose="020B0503020204020204" pitchFamily="34" charset="-122"/>
              </a:defRPr>
            </a:lvl4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p:txBody>
      </p:sp>
      <p:sp>
        <p:nvSpPr>
          <p:cNvPr id="5" name="页脚占位符 4"/>
          <p:cNvSpPr>
            <a:spLocks noGrp="1"/>
          </p:cNvSpPr>
          <p:nvPr>
            <p:ph type="ftr" sz="quarter" idx="11"/>
          </p:nvPr>
        </p:nvSpPr>
        <p:spPr>
          <a:xfrm>
            <a:off x="838200" y="6356350"/>
            <a:ext cx="4114800" cy="365125"/>
          </a:xfrm>
        </p:spPr>
        <p:txBody>
          <a:bodyPr rtlCol="0"/>
          <a:lstStyle>
            <a:lvl1pPr algn="l">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19" name="图片占位符 18"/>
          <p:cNvSpPr>
            <a:spLocks noGrp="1"/>
          </p:cNvSpPr>
          <p:nvPr>
            <p:ph type="pic" sz="quarter" idx="13"/>
          </p:nvPr>
        </p:nvSpPr>
        <p:spPr>
          <a:xfrm>
            <a:off x="9082087" y="0"/>
            <a:ext cx="3109415" cy="3694372"/>
          </a:xfrm>
        </p:spPr>
        <p:txBody>
          <a:bodyPr rtlCol="0" anchor="ct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0" name="图片占位符 18"/>
          <p:cNvSpPr>
            <a:spLocks noGrp="1"/>
          </p:cNvSpPr>
          <p:nvPr>
            <p:ph type="pic" sz="quarter" idx="14"/>
          </p:nvPr>
        </p:nvSpPr>
        <p:spPr>
          <a:xfrm>
            <a:off x="9081588" y="3802957"/>
            <a:ext cx="3109415" cy="3055044"/>
          </a:xfrm>
        </p:spPr>
        <p:txBody>
          <a:bodyPr rtlCol="0" anchor="ct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任意多边形：形状 8" descr="Tag=AccentColor&#10;Flavor=Light&#10;Target=Fill"/>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hasCustomPrompt="1"/>
          </p:nvPr>
        </p:nvSpPr>
        <p:spPr>
          <a:xfrm>
            <a:off x="1768928" y="2242457"/>
            <a:ext cx="3731849" cy="2373086"/>
          </a:xfrm>
        </p:spPr>
        <p:txBody>
          <a:bodyPr rtlCol="0" anchor="ctr">
            <a:normAutofit/>
          </a:bodyPr>
          <a:lstStyle>
            <a:lvl1pPr>
              <a:defRPr sz="40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标题</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
        <p:nvSpPr>
          <p:cNvPr id="15" name="内容占位符 13"/>
          <p:cNvSpPr>
            <a:spLocks noGrp="1"/>
          </p:cNvSpPr>
          <p:nvPr>
            <p:ph sz="quarter" idx="13"/>
          </p:nvPr>
        </p:nvSpPr>
        <p:spPr>
          <a:xfrm>
            <a:off x="6735763" y="712788"/>
            <a:ext cx="4618037" cy="5432425"/>
          </a:xfrm>
        </p:spPr>
        <p:txBody>
          <a:bodyPr rtlCol="0" anchor="ctr"/>
          <a:lstStyle>
            <a:lvl1pPr marL="0" indent="0">
              <a:buNone/>
              <a:defRPr sz="1800">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与 2 张图片">
    <p:spTree>
      <p:nvGrpSpPr>
        <p:cNvPr id="1" name=""/>
        <p:cNvGrpSpPr/>
        <p:nvPr/>
      </p:nvGrpSpPr>
      <p:grpSpPr>
        <a:xfrm>
          <a:off x="0" y="0"/>
          <a:ext cx="0" cy="0"/>
          <a:chOff x="0" y="0"/>
          <a:chExt cx="0" cy="0"/>
        </a:xfrm>
      </p:grpSpPr>
      <p:sp>
        <p:nvSpPr>
          <p:cNvPr id="16" name="图片占位符 15"/>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15" name="图片占位符 14"/>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标题 1"/>
          <p:cNvSpPr>
            <a:spLocks noGrp="1"/>
          </p:cNvSpPr>
          <p:nvPr>
            <p:ph type="title" hasCustomPrompt="1"/>
          </p:nvPr>
        </p:nvSpPr>
        <p:spPr>
          <a:xfrm>
            <a:off x="5248656" y="4224528"/>
            <a:ext cx="6108192" cy="1463040"/>
          </a:xfrm>
        </p:spPr>
        <p:txBody>
          <a:bodyPr rtlCol="0" anchor="b">
            <a:normAutofit/>
          </a:bodyPr>
          <a:lstStyle>
            <a:lvl1pPr algn="r">
              <a:defRPr sz="4800">
                <a:latin typeface="Microsoft YaHei UI" panose="020B0503020204020204" pitchFamily="34" charset="-122"/>
                <a:ea typeface="Microsoft YaHei UI" panose="020B0503020204020204" pitchFamily="34" charset="-122"/>
              </a:defRPr>
            </a:lvl1pPr>
          </a:lstStyle>
          <a:p>
            <a:pPr rtl="0"/>
            <a:r>
              <a:rPr lang="zh-CN" altLang="en-US" noProof="0"/>
              <a:t>在此处输入标题</a:t>
            </a:r>
          </a:p>
        </p:txBody>
      </p:sp>
      <p:sp>
        <p:nvSpPr>
          <p:cNvPr id="18" name="副标题 2"/>
          <p:cNvSpPr>
            <a:spLocks noGrp="1"/>
          </p:cNvSpPr>
          <p:nvPr>
            <p:ph type="subTitle" idx="1" hasCustomPrompt="1"/>
          </p:nvPr>
        </p:nvSpPr>
        <p:spPr>
          <a:xfrm>
            <a:off x="5065776" y="5724144"/>
            <a:ext cx="6291072" cy="649224"/>
          </a:xfrm>
        </p:spPr>
        <p:txBody>
          <a:bodyPr rtlCol="0"/>
          <a:lstStyle>
            <a:lvl1pPr marL="0" indent="0" algn="r">
              <a:buNone/>
              <a:defRPr sz="2400" cap="all" baseline="0">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副标题</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任意多边形：形状 6"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idx="1"/>
          </p:nvPr>
        </p:nvSpPr>
        <p:spPr>
          <a:xfrm>
            <a:off x="838200" y="2011680"/>
            <a:ext cx="1051560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sp>
        <p:nvSpPr>
          <p:cNvPr id="6" name="图形 1" descr="Tag=AccentColor&#10;Flavor=Light&#10;Target=Fill"/>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3328416" y="2002536"/>
            <a:ext cx="5541264" cy="2148840"/>
          </a:xfrm>
        </p:spPr>
        <p:txBody>
          <a:bodyPr rtlCol="0" anchor="b">
            <a:normAutofit/>
          </a:bodyPr>
          <a:lstStyle>
            <a:lvl1pPr algn="ctr">
              <a:defRPr sz="360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
        <p:nvSpPr>
          <p:cNvPr id="8" name="文本占位符 7"/>
          <p:cNvSpPr>
            <a:spLocks noGrp="1"/>
          </p:cNvSpPr>
          <p:nvPr>
            <p:ph type="body" sz="quarter" idx="13"/>
          </p:nvPr>
        </p:nvSpPr>
        <p:spPr>
          <a:xfrm>
            <a:off x="3877056" y="4297680"/>
            <a:ext cx="4434840" cy="1188720"/>
          </a:xfrm>
        </p:spPr>
        <p:txBody>
          <a:bodyPr rtlCol="0"/>
          <a:lstStyle>
            <a:lvl1pPr marL="0" indent="0" algn="ctr">
              <a:buNone/>
              <a:defRPr sz="240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单击此处编辑母版文本样式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团队">
    <p:spTree>
      <p:nvGrpSpPr>
        <p:cNvPr id="1" name=""/>
        <p:cNvGrpSpPr/>
        <p:nvPr/>
      </p:nvGrpSpPr>
      <p:grpSpPr>
        <a:xfrm>
          <a:off x="0" y="0"/>
          <a:ext cx="0" cy="0"/>
          <a:chOff x="0" y="0"/>
          <a:chExt cx="0" cy="0"/>
        </a:xfrm>
      </p:grpSpPr>
      <p:sp>
        <p:nvSpPr>
          <p:cNvPr id="31" name="图片占位符 30"/>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2" name="图片占位符 31"/>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3" name="图片占位符 32"/>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4" name="图片占位符 33"/>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35" name="图片占位符 34"/>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rtlCol="0" anchor="ctr">
            <a:noAutofit/>
          </a:bodyPr>
          <a:lstStyle>
            <a:lvl1pPr algn="ctr">
              <a:buNone/>
              <a:defRPr>
                <a:latin typeface="Microsoft YaHei UI" panose="020B0503020204020204" pitchFamily="34" charset="-122"/>
                <a:ea typeface="Microsoft YaHei UI" panose="020B0503020204020204" pitchFamily="34" charset="-122"/>
              </a:defRPr>
            </a:lvl1pPr>
          </a:lstStyle>
          <a:p>
            <a:pPr rtl="0"/>
            <a:r>
              <a:rPr lang="zh-CN" altLang="en-US" noProof="0"/>
              <a:t>单击图标添加图片</a:t>
            </a:r>
          </a:p>
        </p:txBody>
      </p:sp>
      <p:sp>
        <p:nvSpPr>
          <p:cNvPr id="2" name="日期占位符 1"/>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3" name="页脚占位符 2"/>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
        <p:nvSpPr>
          <p:cNvPr id="5" name="标题 4"/>
          <p:cNvSpPr>
            <a:spLocks noGrp="1"/>
          </p:cNvSpPr>
          <p:nvPr>
            <p:ph type="title"/>
          </p:nvPr>
        </p:nvSpPr>
        <p:spPr/>
        <p:txBody>
          <a:bodyPr rtlCol="0"/>
          <a:lstStyle>
            <a:lvl1pPr algn="ct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61" name="文本占位符 60"/>
          <p:cNvSpPr>
            <a:spLocks noGrp="1"/>
          </p:cNvSpPr>
          <p:nvPr>
            <p:ph type="body" sz="quarter" idx="18" hasCustomPrompt="1"/>
          </p:nvPr>
        </p:nvSpPr>
        <p:spPr>
          <a:xfrm>
            <a:off x="329184"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2" name="文本占位符 60"/>
          <p:cNvSpPr>
            <a:spLocks noGrp="1"/>
          </p:cNvSpPr>
          <p:nvPr>
            <p:ph type="body" sz="quarter" idx="19" hasCustomPrompt="1"/>
          </p:nvPr>
        </p:nvSpPr>
        <p:spPr>
          <a:xfrm>
            <a:off x="329184"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3" name="文本占位符 60"/>
          <p:cNvSpPr>
            <a:spLocks noGrp="1"/>
          </p:cNvSpPr>
          <p:nvPr>
            <p:ph type="body" sz="quarter" idx="20" hasCustomPrompt="1"/>
          </p:nvPr>
        </p:nvSpPr>
        <p:spPr>
          <a:xfrm>
            <a:off x="9810369"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4" name="文本占位符 60"/>
          <p:cNvSpPr>
            <a:spLocks noGrp="1"/>
          </p:cNvSpPr>
          <p:nvPr>
            <p:ph type="body" sz="quarter" idx="21" hasCustomPrompt="1"/>
          </p:nvPr>
        </p:nvSpPr>
        <p:spPr>
          <a:xfrm>
            <a:off x="9810369"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5" name="文本占位符 60"/>
          <p:cNvSpPr>
            <a:spLocks noGrp="1"/>
          </p:cNvSpPr>
          <p:nvPr>
            <p:ph type="body" sz="quarter" idx="22" hasCustomPrompt="1"/>
          </p:nvPr>
        </p:nvSpPr>
        <p:spPr>
          <a:xfrm>
            <a:off x="7439880"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6" name="文本占位符 60"/>
          <p:cNvSpPr>
            <a:spLocks noGrp="1"/>
          </p:cNvSpPr>
          <p:nvPr>
            <p:ph type="body" sz="quarter" idx="23" hasCustomPrompt="1"/>
          </p:nvPr>
        </p:nvSpPr>
        <p:spPr>
          <a:xfrm>
            <a:off x="7439880"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7" name="文本占位符 60"/>
          <p:cNvSpPr>
            <a:spLocks noGrp="1"/>
          </p:cNvSpPr>
          <p:nvPr>
            <p:ph type="body" sz="quarter" idx="24" hasCustomPrompt="1"/>
          </p:nvPr>
        </p:nvSpPr>
        <p:spPr>
          <a:xfrm>
            <a:off x="5065218"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68" name="文本占位符 60"/>
          <p:cNvSpPr>
            <a:spLocks noGrp="1"/>
          </p:cNvSpPr>
          <p:nvPr>
            <p:ph type="body" sz="quarter" idx="25" hasCustomPrompt="1"/>
          </p:nvPr>
        </p:nvSpPr>
        <p:spPr>
          <a:xfrm>
            <a:off x="5065218"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
        <p:nvSpPr>
          <p:cNvPr id="69" name="文本占位符 60"/>
          <p:cNvSpPr>
            <a:spLocks noGrp="1"/>
          </p:cNvSpPr>
          <p:nvPr>
            <p:ph type="body" sz="quarter" idx="26" hasCustomPrompt="1"/>
          </p:nvPr>
        </p:nvSpPr>
        <p:spPr>
          <a:xfrm>
            <a:off x="2703846" y="4242815"/>
            <a:ext cx="2057400" cy="731520"/>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姓名</a:t>
            </a:r>
          </a:p>
        </p:txBody>
      </p:sp>
      <p:sp>
        <p:nvSpPr>
          <p:cNvPr id="70" name="文本占位符 60"/>
          <p:cNvSpPr>
            <a:spLocks noGrp="1"/>
          </p:cNvSpPr>
          <p:nvPr>
            <p:ph type="body" sz="quarter" idx="27" hasCustomPrompt="1"/>
          </p:nvPr>
        </p:nvSpPr>
        <p:spPr>
          <a:xfrm>
            <a:off x="2703846" y="4782312"/>
            <a:ext cx="2057400" cy="644525"/>
          </a:xfrm>
        </p:spPr>
        <p:txBody>
          <a:bodyPr rtlCol="0" anchor="ctr"/>
          <a:lstStyle>
            <a:lvl1pPr marL="0" indent="0" algn="ctr">
              <a:spcBef>
                <a:spcPts val="1000"/>
              </a:spcBef>
              <a:buNone/>
              <a:defRPr sz="2000" b="0">
                <a:latin typeface="Microsoft YaHei UI" panose="020B0503020204020204" pitchFamily="34" charset="-122"/>
                <a:ea typeface="Microsoft YaHei UI" panose="020B0503020204020204" pitchFamily="34" charset="-122"/>
              </a:defRPr>
            </a:lvl1pPr>
          </a:lstStyle>
          <a:p>
            <a:pPr lvl="0" rtl="0"/>
            <a:r>
              <a:rPr lang="zh-CN" altLang="en-US" noProof="0"/>
              <a:t>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任意多边形：形状 7"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内容占位符 2"/>
          <p:cNvSpPr>
            <a:spLocks noGrp="1"/>
          </p:cNvSpPr>
          <p:nvPr>
            <p:ph sz="half" idx="1"/>
          </p:nvPr>
        </p:nvSpPr>
        <p:spPr>
          <a:xfrm>
            <a:off x="838200" y="2011680"/>
            <a:ext cx="493776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内容占位符 3"/>
          <p:cNvSpPr>
            <a:spLocks noGrp="1"/>
          </p:cNvSpPr>
          <p:nvPr>
            <p:ph sz="half" idx="2"/>
          </p:nvPr>
        </p:nvSpPr>
        <p:spPr>
          <a:xfrm>
            <a:off x="6419088" y="2011680"/>
            <a:ext cx="4937760" cy="4160520"/>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任意多边形：形状 9" descr="Tag=AccentColor&#10;Flavor=Light&#10;Target=Fill"/>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p:cNvSpPr>
            <a:spLocks noGrp="1"/>
          </p:cNvSpPr>
          <p:nvPr>
            <p:ph type="title"/>
          </p:nvPr>
        </p:nvSpPr>
        <p:spPr>
          <a:xfrm>
            <a:off x="839788" y="365125"/>
            <a:ext cx="10515600" cy="1325563"/>
          </a:xfrm>
        </p:spPr>
        <p:txBody>
          <a:bodyPr rtlCol="0">
            <a:normAutofit/>
          </a:bodyPr>
          <a:lstStyle>
            <a:lvl1pPr>
              <a:defRPr sz="40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3" name="文本占位符 2"/>
          <p:cNvSpPr>
            <a:spLocks noGrp="1"/>
          </p:cNvSpPr>
          <p:nvPr>
            <p:ph type="body" idx="1"/>
          </p:nvPr>
        </p:nvSpPr>
        <p:spPr>
          <a:xfrm>
            <a:off x="839788" y="2011680"/>
            <a:ext cx="49377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p:cNvSpPr>
            <a:spLocks noGrp="1"/>
          </p:cNvSpPr>
          <p:nvPr>
            <p:ph sz="half" idx="2"/>
          </p:nvPr>
        </p:nvSpPr>
        <p:spPr>
          <a:xfrm>
            <a:off x="839788" y="3127248"/>
            <a:ext cx="49377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p:cNvSpPr>
            <a:spLocks noGrp="1"/>
          </p:cNvSpPr>
          <p:nvPr>
            <p:ph type="body" sz="quarter" idx="3"/>
          </p:nvPr>
        </p:nvSpPr>
        <p:spPr>
          <a:xfrm>
            <a:off x="6419088" y="2011680"/>
            <a:ext cx="4937760" cy="950976"/>
          </a:xfrm>
        </p:spPr>
        <p:txBody>
          <a:bodyPr rtlCol="0" anchor="b">
            <a:normAutofit/>
          </a:bodyPr>
          <a:lstStyle>
            <a:lvl1pPr marL="0" indent="0">
              <a:buNone/>
              <a:defRPr sz="2800" b="1">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6" name="内容占位符 5"/>
          <p:cNvSpPr>
            <a:spLocks noGrp="1"/>
          </p:cNvSpPr>
          <p:nvPr>
            <p:ph sz="quarter" idx="4"/>
          </p:nvPr>
        </p:nvSpPr>
        <p:spPr>
          <a:xfrm>
            <a:off x="6419088" y="3127248"/>
            <a:ext cx="4937760" cy="3063240"/>
          </a:xfrm>
        </p:spPr>
        <p:txBody>
          <a:bodyPr rtlCol="0">
            <a:normAutofit/>
          </a:bodyPr>
          <a:lstStyle>
            <a:lvl1pPr>
              <a:defRPr sz="1800">
                <a:latin typeface="Microsoft YaHei UI" panose="020B0503020204020204" pitchFamily="34" charset="-122"/>
                <a:ea typeface="Microsoft YaHei UI" panose="020B0503020204020204" pitchFamily="34" charset="-122"/>
              </a:defRPr>
            </a:lvl1pPr>
            <a:lvl2pPr>
              <a:defRPr sz="1800">
                <a:latin typeface="Microsoft YaHei UI" panose="020B0503020204020204" pitchFamily="34" charset="-122"/>
                <a:ea typeface="Microsoft YaHei UI" panose="020B0503020204020204" pitchFamily="34" charset="-122"/>
              </a:defRPr>
            </a:lvl2pPr>
            <a:lvl3pPr>
              <a:defRPr sz="1800">
                <a:latin typeface="Microsoft YaHei UI" panose="020B0503020204020204" pitchFamily="34" charset="-122"/>
                <a:ea typeface="Microsoft YaHei UI" panose="020B0503020204020204" pitchFamily="34" charset="-122"/>
              </a:defRPr>
            </a:lvl3pPr>
            <a:lvl4pPr>
              <a:defRPr sz="1800">
                <a:latin typeface="Microsoft YaHei UI" panose="020B0503020204020204" pitchFamily="34" charset="-122"/>
                <a:ea typeface="Microsoft YaHei UI" panose="020B0503020204020204" pitchFamily="34" charset="-122"/>
              </a:defRPr>
            </a:lvl4pPr>
            <a:lvl5pPr>
              <a:defRPr sz="1800">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8" name="页脚占位符 7"/>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9" name="幻灯片编号占位符 8"/>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20XX/9/3</a:t>
            </a:r>
            <a:endParaRPr lang="zh-CN" altLang="en-US" noProof="0">
              <a:latin typeface="Microsoft YaHei UI" panose="020B0503020204020204" pitchFamily="34" charset="-122"/>
              <a:ea typeface="Microsoft YaHei UI" panose="020B0503020204020204" pitchFamily="34" charset="-122"/>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演示文稿标题</a:t>
            </a:r>
            <a:endParaRPr lang="zh-CN" altLang="en-US" noProof="0">
              <a:latin typeface="Microsoft YaHei UI" panose="020B0503020204020204" pitchFamily="34" charset="-122"/>
              <a:ea typeface="Microsoft YaHei UI" panose="020B0503020204020204" pitchFamily="34" charset="-122"/>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B9713C8C-8E70-45D5-AE59-23E60168254E}" type="slidenum">
              <a:rPr lang="en-US" altLang="zh-CN" noProof="0" smtClean="0"/>
              <a:t>‹#›</a:t>
            </a:fld>
            <a:endParaRPr lang="zh-CN" altLang="en-US" noProof="0">
              <a:latin typeface="Microsoft YaHei UI" panose="020B0503020204020204" pitchFamily="34" charset="-122"/>
              <a:ea typeface="Microsoft YaHei UI"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p:txStyles>
    <p:titleStyle>
      <a:lvl1pPr algn="l" defTabSz="914400" rtl="0" eaLnBrk="1" latinLnBrk="0" hangingPunct="1">
        <a:lnSpc>
          <a:spcPct val="90000"/>
        </a:lnSpc>
        <a:spcBef>
          <a:spcPct val="0"/>
        </a:spcBef>
        <a:buNone/>
        <a:defRPr sz="4400" i="1"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0.xml"/><Relationship Id="rId7" Type="http://schemas.microsoft.com/office/2007/relationships/hdphoto" Target="../media/hdphoto11.wdp"/><Relationship Id="rId2" Type="http://schemas.openxmlformats.org/officeDocument/2006/relationships/slideLayout" Target="../slideLayouts/slideLayout5.xml"/><Relationship Id="rId1" Type="http://schemas.openxmlformats.org/officeDocument/2006/relationships/themeOverride" Target="../theme/themeOverride6.xml"/><Relationship Id="rId6" Type="http://schemas.openxmlformats.org/officeDocument/2006/relationships/image" Target="../media/image16.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18.png"/><Relationship Id="rId4" Type="http://schemas.openxmlformats.org/officeDocument/2006/relationships/image" Target="../media/image15.png"/><Relationship Id="rId9"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png"/><Relationship Id="rId4" Type="http://schemas.microsoft.com/office/2007/relationships/hdphoto" Target="../media/hdphoto14.wdp"/></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microsoft.com/office/2007/relationships/hdphoto" Target="../media/hdphoto15.wdp"/></Relationships>
</file>

<file path=ppt/slides/_rels/slide13.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slideLayout" Target="../slideLayouts/slideLayout5.xml"/><Relationship Id="rId7" Type="http://schemas.openxmlformats.org/officeDocument/2006/relationships/image" Target="../media/image23.png"/><Relationship Id="rId12" Type="http://schemas.microsoft.com/office/2007/relationships/hdphoto" Target="../media/hdphoto19.wdp"/><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hdphoto" Target="../media/hdphoto16.wdp"/><Relationship Id="rId11" Type="http://schemas.openxmlformats.org/officeDocument/2006/relationships/image" Target="../media/image25.png"/><Relationship Id="rId5" Type="http://schemas.openxmlformats.org/officeDocument/2006/relationships/image" Target="../media/image22.png"/><Relationship Id="rId10" Type="http://schemas.microsoft.com/office/2007/relationships/hdphoto" Target="../media/hdphoto18.wdp"/><Relationship Id="rId4" Type="http://schemas.openxmlformats.org/officeDocument/2006/relationships/notesSlide" Target="../notesSlides/notesSlide13.xml"/><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microsoft.com/office/2007/relationships/hdphoto" Target="../media/hdphoto21.wdp"/><Relationship Id="rId5" Type="http://schemas.openxmlformats.org/officeDocument/2006/relationships/image" Target="../media/image27.png"/><Relationship Id="rId4" Type="http://schemas.microsoft.com/office/2007/relationships/hdphoto" Target="../media/hdphoto20.wdp"/></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microsoft.com/office/2007/relationships/hdphoto" Target="../media/hdphoto23.wdp"/><Relationship Id="rId5" Type="http://schemas.openxmlformats.org/officeDocument/2006/relationships/image" Target="../media/image29.png"/><Relationship Id="rId4" Type="http://schemas.microsoft.com/office/2007/relationships/hdphoto" Target="../media/hdphoto22.wdp"/></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microsoft.com/office/2007/relationships/hdphoto" Target="../media/hdphoto25.wdp"/><Relationship Id="rId5" Type="http://schemas.openxmlformats.org/officeDocument/2006/relationships/image" Target="../media/image31.png"/><Relationship Id="rId4" Type="http://schemas.microsoft.com/office/2007/relationships/hdphoto" Target="../media/hdphoto24.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microsoft.com/office/2007/relationships/hdphoto" Target="../media/hdphoto2.wdp"/><Relationship Id="rId2" Type="http://schemas.openxmlformats.org/officeDocument/2006/relationships/slideLayout" Target="../slideLayouts/slideLayout5.xml"/><Relationship Id="rId1" Type="http://schemas.openxmlformats.org/officeDocument/2006/relationships/themeOverride" Target="../theme/themeOverride4.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8.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1.png"/><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9.xml"/><Relationship Id="rId7" Type="http://schemas.microsoft.com/office/2007/relationships/hdphoto" Target="../media/hdphoto8.wdp"/><Relationship Id="rId2" Type="http://schemas.openxmlformats.org/officeDocument/2006/relationships/slideLayout" Target="../slideLayouts/slideLayout5.xml"/><Relationship Id="rId1" Type="http://schemas.openxmlformats.org/officeDocument/2006/relationships/themeOverride" Target="../theme/themeOverride5.xml"/><Relationship Id="rId6" Type="http://schemas.openxmlformats.org/officeDocument/2006/relationships/image" Target="../media/image13.png"/><Relationship Id="rId5" Type="http://schemas.microsoft.com/office/2007/relationships/hdphoto" Target="../media/hdphoto7.wdp"/><Relationship Id="rId4" Type="http://schemas.openxmlformats.org/officeDocument/2006/relationships/image" Target="../media/image12.png"/><Relationship Id="rId9" Type="http://schemas.microsoft.com/office/2007/relationships/hdphoto" Target="../media/hdphoto9.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065276"/>
            <a:ext cx="8911108" cy="4727448"/>
          </a:xfrm>
        </p:spPr>
        <p:txBody>
          <a:bodyPr rtlCol="0"/>
          <a:lstStyle/>
          <a:p>
            <a:pPr rtl="0"/>
            <a:r>
              <a:rPr lang="en-US" altLang="zh-CN" dirty="0"/>
              <a:t>JD Consumer-</a:t>
            </a:r>
            <a:r>
              <a:rPr lang="en-US" altLang="zh-CN" dirty="0" err="1"/>
              <a:t>Behaviour</a:t>
            </a:r>
            <a:r>
              <a:rPr lang="en-US" altLang="zh-CN" dirty="0"/>
              <a:t> </a:t>
            </a:r>
            <a:br>
              <a:rPr lang="en-US" altLang="zh-CN" dirty="0"/>
            </a:br>
            <a:r>
              <a:rPr lang="en-US" altLang="zh-CN" dirty="0"/>
              <a:t>Data Analysis </a:t>
            </a:r>
            <a:endParaRPr lang="zh-CN" altLang="en-US" dirty="0">
              <a:latin typeface="Microsoft YaHei UI" panose="020B0503020204020204" pitchFamily="34" charset="-122"/>
              <a:ea typeface="Microsoft YaHei UI" panose="020B0503020204020204" pitchFamily="34" charset="-122"/>
            </a:endParaRPr>
          </a:p>
        </p:txBody>
      </p:sp>
      <p:sp>
        <p:nvSpPr>
          <p:cNvPr id="3" name="副标题 2"/>
          <p:cNvSpPr>
            <a:spLocks noGrp="1"/>
          </p:cNvSpPr>
          <p:nvPr>
            <p:ph type="subTitle"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制作人：</a:t>
            </a:r>
            <a:endParaRPr lang="en-US" altLang="zh-CN" dirty="0"/>
          </a:p>
          <a:p>
            <a:pPr rtl="0"/>
            <a:r>
              <a:rPr lang="en-US" altLang="zh-CN" dirty="0">
                <a:latin typeface="Microsoft YaHei UI" panose="020B0503020204020204" pitchFamily="34" charset="-122"/>
                <a:ea typeface="Microsoft YaHei UI" panose="020B0503020204020204" pitchFamily="34" charset="-122"/>
              </a:rPr>
              <a:t>Cashmere Alin</a:t>
            </a:r>
          </a:p>
          <a:p>
            <a:pPr rtl="0"/>
            <a:r>
              <a:rPr lang="en-US" altLang="zh-CN" dirty="0"/>
              <a:t>Enrico </a:t>
            </a:r>
            <a:r>
              <a:rPr lang="en-US" altLang="zh-CN" dirty="0" err="1"/>
              <a:t>Rusliem</a:t>
            </a:r>
            <a:endParaRPr lang="en-US" altLang="zh-CN" dirty="0"/>
          </a:p>
          <a:p>
            <a:pPr rtl="0"/>
            <a:r>
              <a:rPr lang="en-US" altLang="zh-CN" dirty="0"/>
              <a:t>Oliver </a:t>
            </a:r>
            <a:r>
              <a:rPr lang="en-US" altLang="zh-CN" dirty="0" err="1"/>
              <a:t>asante</a:t>
            </a:r>
            <a:endParaRPr lang="en-US" altLang="zh-CN" dirty="0">
              <a:latin typeface="Microsoft YaHei UI" panose="020B0503020204020204" pitchFamily="34" charset="-122"/>
              <a:ea typeface="Microsoft YaHei UI"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标题 1"/>
          <p:cNvSpPr>
            <a:spLocks noGrp="1"/>
          </p:cNvSpPr>
          <p:nvPr>
            <p:ph type="title"/>
          </p:nvPr>
        </p:nvSpPr>
        <p:spPr>
          <a:xfrm>
            <a:off x="0" y="269335"/>
            <a:ext cx="3465689"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pic>
        <p:nvPicPr>
          <p:cNvPr id="18" name="图片 1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765836" y="1153223"/>
            <a:ext cx="4553524" cy="2591302"/>
          </a:xfrm>
          <a:prstGeom prst="rect">
            <a:avLst/>
          </a:prstGeom>
        </p:spPr>
      </p:pic>
      <p:pic>
        <p:nvPicPr>
          <p:cNvPr id="23" name="图片 22"/>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7450150" y="1028976"/>
            <a:ext cx="4560912" cy="2591303"/>
          </a:xfrm>
          <a:prstGeom prst="rect">
            <a:avLst/>
          </a:prstGeom>
        </p:spPr>
      </p:pic>
      <p:sp>
        <p:nvSpPr>
          <p:cNvPr id="12" name="文本框 11"/>
          <p:cNvSpPr txBox="1"/>
          <p:nvPr/>
        </p:nvSpPr>
        <p:spPr>
          <a:xfrm>
            <a:off x="-6510" y="1987209"/>
            <a:ext cx="295244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User Dimensions</a:t>
            </a:r>
            <a:endParaRPr lang="zh-CN" altLang="en-US" sz="2400" dirty="0">
              <a:solidFill>
                <a:schemeClr val="accent6">
                  <a:lumMod val="50000"/>
                </a:schemeClr>
              </a:solidFill>
            </a:endParaRPr>
          </a:p>
        </p:txBody>
      </p:sp>
      <p:pic>
        <p:nvPicPr>
          <p:cNvPr id="9" name="图片 8"/>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2995537" y="3894471"/>
            <a:ext cx="4454613" cy="2709167"/>
          </a:xfrm>
          <a:prstGeom prst="rect">
            <a:avLst/>
          </a:prstGeom>
        </p:spPr>
      </p:pic>
      <p:pic>
        <p:nvPicPr>
          <p:cNvPr id="14" name="图片 13"/>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Lst>
          </a:blip>
          <a:stretch>
            <a:fillRect/>
          </a:stretch>
        </p:blipFill>
        <p:spPr>
          <a:xfrm>
            <a:off x="7718719" y="3894471"/>
            <a:ext cx="4292343" cy="2591303"/>
          </a:xfrm>
          <a:prstGeom prst="rect">
            <a:avLst/>
          </a:prstGeom>
        </p:spPr>
      </p:pic>
      <p:sp>
        <p:nvSpPr>
          <p:cNvPr id="22" name="文本框 21"/>
          <p:cNvSpPr txBox="1"/>
          <p:nvPr/>
        </p:nvSpPr>
        <p:spPr>
          <a:xfrm>
            <a:off x="40187" y="2565918"/>
            <a:ext cx="2855168" cy="4442050"/>
          </a:xfrm>
          <a:prstGeom prst="rect">
            <a:avLst/>
          </a:prstGeom>
          <a:noFill/>
        </p:spPr>
        <p:txBody>
          <a:bodyPr wrap="square" rtlCol="0">
            <a:spAutoFit/>
          </a:bodyPr>
          <a:lstStyle/>
          <a:p>
            <a:pPr>
              <a:lnSpc>
                <a:spcPct val="150000"/>
              </a:lnSpc>
            </a:pPr>
            <a:r>
              <a:rPr lang="en-US" altLang="zh-CN" sz="1000" dirty="0">
                <a:latin typeface="宋体" panose="02010600030101010101" pitchFamily="2" charset="-122"/>
                <a:ea typeface="宋体" panose="02010600030101010101" pitchFamily="2" charset="-122"/>
              </a:rPr>
              <a:t>In the city level and age group, the corresponding sales volume of more users is also high, the number of people and sales in the city level is 4, and the corresponding purchase volume of men and women is also the largest, followed by the city level 3, the number of people in the city level 2 and 6 is very low; The number of people and sales in the age group is 5, and the corresponding number of purchases by men and women is also the largest, followed by age 6, the number of people and sales in the age group 1, 2, and 4 is very low.
Analysis: Urban level 4 and age group 5 have the highest purchase levels, and male users have higher purchases than women, but the gap is not large.
</a:t>
            </a:r>
            <a:endParaRPr lang="zh-CN" altLang="en-US" sz="1400" dirty="0">
              <a:latin typeface="宋体" panose="02010600030101010101" pitchFamily="2"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241343"/>
            <a:ext cx="10515600"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10" name="文本框 9"/>
          <p:cNvSpPr txBox="1"/>
          <p:nvPr/>
        </p:nvSpPr>
        <p:spPr>
          <a:xfrm>
            <a:off x="6175022" y="4435174"/>
            <a:ext cx="5856992" cy="1719253"/>
          </a:xfrm>
          <a:prstGeom prst="rect">
            <a:avLst/>
          </a:prstGeom>
          <a:noFill/>
        </p:spPr>
        <p:txBody>
          <a:bodyPr wrap="square" rtlCol="0">
            <a:spAutoFit/>
          </a:bodyPr>
          <a:lstStyle/>
          <a:p>
            <a:pPr>
              <a:lnSpc>
                <a:spcPct val="150000"/>
              </a:lnSpc>
            </a:pPr>
            <a:r>
              <a:rPr lang="en-US" altLang="zh-CN" sz="1200" dirty="0">
                <a:latin typeface="Times New Roman" panose="02020603050405020304" pitchFamily="18" charset="0"/>
                <a:ea typeface="宋体" panose="02010600030101010101" pitchFamily="2" charset="-122"/>
              </a:rPr>
              <a:t> Among the brands purchased by users, the user's favorite is </a:t>
            </a:r>
            <a:r>
              <a:rPr lang="en-US" altLang="zh-CN" sz="1200" dirty="0" err="1">
                <a:latin typeface="Times New Roman" panose="02020603050405020304" pitchFamily="18" charset="0"/>
                <a:ea typeface="宋体" panose="02010600030101010101" pitchFamily="2" charset="-122"/>
              </a:rPr>
              <a:t>Liption</a:t>
            </a:r>
            <a:r>
              <a:rPr lang="en-US" altLang="zh-CN" sz="1200" dirty="0">
                <a:latin typeface="Times New Roman" panose="02020603050405020304" pitchFamily="18" charset="0"/>
                <a:ea typeface="宋体" panose="02010600030101010101" pitchFamily="2" charset="-122"/>
              </a:rPr>
              <a:t>: Lipton tea brand, and the most popular brands for men are </a:t>
            </a:r>
            <a:r>
              <a:rPr lang="en-US" altLang="zh-CN" sz="1200" dirty="0" err="1">
                <a:latin typeface="Times New Roman" panose="02020603050405020304" pitchFamily="18" charset="0"/>
                <a:ea typeface="宋体" panose="02010600030101010101" pitchFamily="2" charset="-122"/>
              </a:rPr>
              <a:t>Liption</a:t>
            </a:r>
            <a:r>
              <a:rPr lang="en-US" altLang="zh-CN" sz="1200" dirty="0">
                <a:latin typeface="Times New Roman" panose="02020603050405020304" pitchFamily="18" charset="0"/>
                <a:ea typeface="宋体" panose="02010600030101010101" pitchFamily="2" charset="-122"/>
              </a:rPr>
              <a:t>, </a:t>
            </a:r>
            <a:r>
              <a:rPr lang="en-US" altLang="zh-CN" sz="1200" dirty="0" err="1">
                <a:latin typeface="Times New Roman" panose="02020603050405020304" pitchFamily="18" charset="0"/>
                <a:ea typeface="宋体" panose="02010600030101010101" pitchFamily="2" charset="-122"/>
              </a:rPr>
              <a:t>LukFook</a:t>
            </a:r>
            <a:r>
              <a:rPr lang="en-US" altLang="zh-CN" sz="1200" dirty="0">
                <a:latin typeface="Times New Roman" panose="02020603050405020304" pitchFamily="18" charset="0"/>
                <a:ea typeface="宋体" panose="02010600030101010101" pitchFamily="2" charset="-122"/>
              </a:rPr>
              <a:t>: Luk Fook jewelry brand, Innisfree: </a:t>
            </a:r>
            <a:r>
              <a:rPr lang="en-US" altLang="zh-CN" sz="1200" dirty="0" err="1">
                <a:latin typeface="Times New Roman" panose="02020603050405020304" pitchFamily="18" charset="0"/>
                <a:ea typeface="宋体" panose="02010600030101010101" pitchFamily="2" charset="-122"/>
              </a:rPr>
              <a:t>innisfree</a:t>
            </a:r>
            <a:r>
              <a:rPr lang="en-US" altLang="zh-CN" sz="1200" dirty="0">
                <a:latin typeface="Times New Roman" panose="02020603050405020304" pitchFamily="18" charset="0"/>
                <a:ea typeface="宋体" panose="02010600030101010101" pitchFamily="2" charset="-122"/>
              </a:rPr>
              <a:t> cosmetics brand; Women's favorite purchases are </a:t>
            </a:r>
            <a:r>
              <a:rPr lang="en-US" altLang="zh-CN" sz="1200" dirty="0" err="1">
                <a:latin typeface="Times New Roman" panose="02020603050405020304" pitchFamily="18" charset="0"/>
                <a:ea typeface="宋体" panose="02010600030101010101" pitchFamily="2" charset="-122"/>
              </a:rPr>
              <a:t>Liption</a:t>
            </a:r>
            <a:r>
              <a:rPr lang="en-US" altLang="zh-CN" sz="1200" dirty="0">
                <a:latin typeface="Times New Roman" panose="02020603050405020304" pitchFamily="18" charset="0"/>
                <a:ea typeface="宋体" panose="02010600030101010101" pitchFamily="2" charset="-122"/>
              </a:rPr>
              <a:t>, Innisfree, and Li-Ning. 
Analysis: The Lipton tea brand is the most popular, with the same level of consumption between men and women.
</a:t>
            </a:r>
            <a:endParaRPr lang="zh-CN" altLang="en-US" sz="1600" dirty="0"/>
          </a:p>
        </p:txBody>
      </p:sp>
      <p:sp>
        <p:nvSpPr>
          <p:cNvPr id="9" name="文本框 8"/>
          <p:cNvSpPr txBox="1"/>
          <p:nvPr/>
        </p:nvSpPr>
        <p:spPr>
          <a:xfrm>
            <a:off x="0" y="1955970"/>
            <a:ext cx="350451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Product Dimension</a:t>
            </a:r>
            <a:endParaRPr lang="zh-CN" altLang="en-US" sz="2400" dirty="0">
              <a:solidFill>
                <a:schemeClr val="accent6">
                  <a:lumMod val="50000"/>
                </a:schemeClr>
              </a:solidFill>
            </a:endParaRPr>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886700" y="397585"/>
            <a:ext cx="5137126" cy="4094975"/>
          </a:xfrm>
          <a:prstGeom prst="rect">
            <a:avLst/>
          </a:prstGeom>
        </p:spPr>
      </p:pic>
      <p:sp>
        <p:nvSpPr>
          <p:cNvPr id="5" name="文本框 4"/>
          <p:cNvSpPr txBox="1"/>
          <p:nvPr/>
        </p:nvSpPr>
        <p:spPr>
          <a:xfrm>
            <a:off x="7206575" y="110975"/>
            <a:ext cx="3191069" cy="307777"/>
          </a:xfrm>
          <a:prstGeom prst="rect">
            <a:avLst/>
          </a:prstGeom>
          <a:noFill/>
        </p:spPr>
        <p:txBody>
          <a:bodyPr wrap="square" rtlCol="0">
            <a:spAutoFit/>
          </a:bodyPr>
          <a:lstStyle/>
          <a:p>
            <a:r>
              <a:rPr lang="zh-CN" altLang="en-US" sz="1400" dirty="0"/>
              <a:t>品牌和性别对销量的影响</a:t>
            </a:r>
          </a:p>
        </p:txBody>
      </p:sp>
      <p:pic>
        <p:nvPicPr>
          <p:cNvPr id="7" name="图片 6"/>
          <p:cNvPicPr>
            <a:picLocks noChangeAspect="1"/>
          </p:cNvPicPr>
          <p:nvPr/>
        </p:nvPicPr>
        <p:blipFill>
          <a:blip r:embed="rId5"/>
          <a:stretch>
            <a:fillRect/>
          </a:stretch>
        </p:blipFill>
        <p:spPr>
          <a:xfrm>
            <a:off x="329974" y="2955576"/>
            <a:ext cx="5681058" cy="31968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241343"/>
            <a:ext cx="4025843"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61629" y="2806699"/>
            <a:ext cx="6577617" cy="3674124"/>
          </a:xfrm>
          <a:prstGeom prst="rect">
            <a:avLst/>
          </a:prstGeom>
        </p:spPr>
      </p:pic>
      <p:sp>
        <p:nvSpPr>
          <p:cNvPr id="6" name="文本框 5"/>
          <p:cNvSpPr txBox="1"/>
          <p:nvPr/>
        </p:nvSpPr>
        <p:spPr>
          <a:xfrm>
            <a:off x="3529232" y="2048303"/>
            <a:ext cx="2693653" cy="369332"/>
          </a:xfrm>
          <a:prstGeom prst="rect">
            <a:avLst/>
          </a:prstGeom>
          <a:noFill/>
        </p:spPr>
        <p:txBody>
          <a:bodyPr wrap="square" rtlCol="0">
            <a:spAutoFit/>
          </a:bodyPr>
          <a:lstStyle/>
          <a:p>
            <a:r>
              <a:rPr lang="en-US" altLang="zh-CN" dirty="0"/>
              <a:t>Brand Concentration</a:t>
            </a:r>
            <a:endParaRPr lang="zh-CN" altLang="en-US" dirty="0"/>
          </a:p>
        </p:txBody>
      </p:sp>
      <p:sp>
        <p:nvSpPr>
          <p:cNvPr id="10" name="文本框 9"/>
          <p:cNvSpPr txBox="1"/>
          <p:nvPr/>
        </p:nvSpPr>
        <p:spPr>
          <a:xfrm>
            <a:off x="8181517" y="2417635"/>
            <a:ext cx="3702939" cy="3929345"/>
          </a:xfrm>
          <a:prstGeom prst="rect">
            <a:avLst/>
          </a:prstGeom>
          <a:noFill/>
        </p:spPr>
        <p:txBody>
          <a:bodyPr wrap="square" rtlCol="0">
            <a:spAutoFit/>
          </a:bodyPr>
          <a:lstStyle/>
          <a:p>
            <a:pPr>
              <a:lnSpc>
                <a:spcPct val="150000"/>
              </a:lnSpc>
            </a:pPr>
            <a:r>
              <a:rPr lang="zh-CN" altLang="en-US" sz="1400" b="0" i="0" dirty="0">
                <a:solidFill>
                  <a:srgbClr val="000000"/>
                </a:solidFill>
                <a:effectLst/>
                <a:latin typeface="Times New Roman" panose="02020603050405020304" pitchFamily="18" charset="0"/>
                <a:ea typeface="宋体" panose="02010600030101010101" pitchFamily="2" charset="-122"/>
              </a:rPr>
              <a:t>        </a:t>
            </a:r>
            <a:r>
              <a:rPr lang="en-US" altLang="zh-CN" sz="1400" dirty="0">
                <a:solidFill>
                  <a:srgbClr val="000000"/>
                </a:solidFill>
                <a:latin typeface="Times New Roman" panose="02020603050405020304" pitchFamily="18" charset="0"/>
                <a:ea typeface="宋体" panose="02010600030101010101" pitchFamily="2" charset="-122"/>
              </a:rPr>
              <a:t>It can be seen from the figure that the cumulative sales of the top 13 brands just exceed 80% of the sales of all brands (a total of 37 types of brands) 13/37=35.13%, basically in line with the 8020 principle, and the corresponding classifications of the 13 brands are mainly food, clothing, cosmetics, jewelry, and household appliances. Other brands contain many brands, which have a certain error in brand concentration.
Analysis: The brands promoted by the platform have relatively high purchases.
</a:t>
            </a:r>
            <a:endParaRPr lang="zh-CN" altLang="en-US" dirty="0"/>
          </a:p>
        </p:txBody>
      </p:sp>
      <p:sp>
        <p:nvSpPr>
          <p:cNvPr id="9" name="文本框 8"/>
          <p:cNvSpPr txBox="1"/>
          <p:nvPr/>
        </p:nvSpPr>
        <p:spPr>
          <a:xfrm>
            <a:off x="0" y="1955970"/>
            <a:ext cx="35292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Product Dimension</a:t>
            </a:r>
            <a:endParaRPr lang="zh-CN" altLang="en-US" sz="2400" dirty="0">
              <a:solidFill>
                <a:schemeClr val="accent6">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241343"/>
            <a:ext cx="10515600"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10" name="文本框 9"/>
          <p:cNvSpPr txBox="1"/>
          <p:nvPr/>
        </p:nvSpPr>
        <p:spPr>
          <a:xfrm>
            <a:off x="7098030" y="4449167"/>
            <a:ext cx="4927826" cy="2550250"/>
          </a:xfrm>
          <a:prstGeom prst="rect">
            <a:avLst/>
          </a:prstGeom>
          <a:noFill/>
        </p:spPr>
        <p:txBody>
          <a:bodyPr wrap="square" rtlCol="0">
            <a:spAutoFit/>
          </a:bodyPr>
          <a:lstStyle/>
          <a:p>
            <a:pPr>
              <a:lnSpc>
                <a:spcPct val="150000"/>
              </a:lnSpc>
            </a:pPr>
            <a:r>
              <a:rPr lang="en-US" altLang="zh-CN" sz="1200" dirty="0">
                <a:latin typeface="Times New Roman" panose="02020603050405020304" pitchFamily="18" charset="0"/>
                <a:ea typeface="宋体" panose="02010600030101010101" pitchFamily="2" charset="-122"/>
              </a:rPr>
              <a:t> The top three products in February are Coat, Tea, facial essence, the top three in March and April are Coat, Tea, Necklace, and the most popular products for male users are Coat coats, tea </a:t>
            </a:r>
            <a:r>
              <a:rPr lang="en-US" altLang="zh-CN" sz="1200" dirty="0" err="1">
                <a:latin typeface="Times New Roman" panose="02020603050405020304" pitchFamily="18" charset="0"/>
                <a:ea typeface="宋体" panose="02010600030101010101" pitchFamily="2" charset="-122"/>
              </a:rPr>
              <a:t>tea</a:t>
            </a:r>
            <a:r>
              <a:rPr lang="en-US" altLang="zh-CN" sz="1200" dirty="0">
                <a:latin typeface="Times New Roman" panose="02020603050405020304" pitchFamily="18" charset="0"/>
                <a:ea typeface="宋体" panose="02010600030101010101" pitchFamily="2" charset="-122"/>
              </a:rPr>
              <a:t>, necklace necklaces, facial essence skin care essence; The most common purchases by female users are tea </a:t>
            </a:r>
            <a:r>
              <a:rPr lang="en-US" altLang="zh-CN" sz="1200" dirty="0" err="1">
                <a:latin typeface="Times New Roman" panose="02020603050405020304" pitchFamily="18" charset="0"/>
                <a:ea typeface="宋体" panose="02010600030101010101" pitchFamily="2" charset="-122"/>
              </a:rPr>
              <a:t>tea</a:t>
            </a:r>
            <a:r>
              <a:rPr lang="en-US" altLang="zh-CN" sz="1200" dirty="0">
                <a:latin typeface="Times New Roman" panose="02020603050405020304" pitchFamily="18" charset="0"/>
                <a:ea typeface="宋体" panose="02010600030101010101" pitchFamily="2" charset="-122"/>
              </a:rPr>
              <a:t>, foundation make-up foundation, face cream </a:t>
            </a:r>
            <a:r>
              <a:rPr lang="en-US" altLang="zh-CN" sz="1200" dirty="0" err="1">
                <a:latin typeface="Times New Roman" panose="02020603050405020304" pitchFamily="18" charset="0"/>
                <a:ea typeface="宋体" panose="02010600030101010101" pitchFamily="2" charset="-122"/>
              </a:rPr>
              <a:t>cream</a:t>
            </a:r>
            <a:r>
              <a:rPr lang="en-US" altLang="zh-CN" sz="1200" dirty="0">
                <a:latin typeface="Times New Roman" panose="02020603050405020304" pitchFamily="18" charset="0"/>
                <a:ea typeface="宋体" panose="02010600030101010101" pitchFamily="2" charset="-122"/>
              </a:rPr>
              <a:t>, and coat </a:t>
            </a:r>
            <a:r>
              <a:rPr lang="en-US" altLang="zh-CN" sz="1200" dirty="0" err="1">
                <a:latin typeface="Times New Roman" panose="02020603050405020304" pitchFamily="18" charset="0"/>
                <a:ea typeface="宋体" panose="02010600030101010101" pitchFamily="2" charset="-122"/>
              </a:rPr>
              <a:t>coat</a:t>
            </a:r>
            <a:r>
              <a:rPr lang="en-US" altLang="zh-CN" sz="1200" dirty="0">
                <a:latin typeface="Times New Roman" panose="02020603050405020304" pitchFamily="18" charset="0"/>
                <a:ea typeface="宋体" panose="02010600030101010101" pitchFamily="2" charset="-122"/>
              </a:rPr>
              <a:t>.
Analysis: The products with the best repurchase are Coat, Tea, and the high sales of coats may be affected by the season, and the skin care awareness of male users is enhanced.
</a:t>
            </a:r>
            <a:endParaRPr lang="zh-CN" altLang="en-US" dirty="0"/>
          </a:p>
        </p:txBody>
      </p:sp>
      <p:sp>
        <p:nvSpPr>
          <p:cNvPr id="9" name="文本框 8"/>
          <p:cNvSpPr txBox="1"/>
          <p:nvPr/>
        </p:nvSpPr>
        <p:spPr>
          <a:xfrm>
            <a:off x="-1" y="1955970"/>
            <a:ext cx="4203757"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Product</a:t>
            </a:r>
            <a:r>
              <a:rPr lang="zh-CN" altLang="en-US" sz="2400" dirty="0">
                <a:solidFill>
                  <a:schemeClr val="accent6">
                    <a:lumMod val="50000"/>
                  </a:schemeClr>
                </a:solidFill>
              </a:rPr>
              <a:t> </a:t>
            </a:r>
            <a:r>
              <a:rPr lang="en-US" altLang="zh-CN" sz="2400" dirty="0">
                <a:solidFill>
                  <a:schemeClr val="accent6">
                    <a:lumMod val="50000"/>
                  </a:schemeClr>
                </a:solidFill>
              </a:rPr>
              <a:t>Dimension</a:t>
            </a:r>
            <a:endParaRPr lang="zh-CN" altLang="en-US" sz="2400" dirty="0">
              <a:solidFill>
                <a:schemeClr val="accent6">
                  <a:lumMod val="50000"/>
                </a:schemeClr>
              </a:solidFill>
            </a:endParaRPr>
          </a:p>
        </p:txBody>
      </p:sp>
      <p:sp>
        <p:nvSpPr>
          <p:cNvPr id="5" name="文本框 4"/>
          <p:cNvSpPr txBox="1"/>
          <p:nvPr/>
        </p:nvSpPr>
        <p:spPr>
          <a:xfrm>
            <a:off x="8245954" y="107354"/>
            <a:ext cx="3191069" cy="307777"/>
          </a:xfrm>
          <a:prstGeom prst="rect">
            <a:avLst/>
          </a:prstGeom>
          <a:noFill/>
        </p:spPr>
        <p:txBody>
          <a:bodyPr wrap="square" rtlCol="0">
            <a:spAutoFit/>
          </a:bodyPr>
          <a:lstStyle/>
          <a:p>
            <a:r>
              <a:rPr lang="zh-CN" altLang="en-US" sz="1400" dirty="0"/>
              <a:t>产品类别和性别对销量的影响</a:t>
            </a:r>
          </a:p>
        </p:txBody>
      </p:sp>
      <p:pic>
        <p:nvPicPr>
          <p:cNvPr id="4" name="图片 3"/>
          <p:cNvPicPr>
            <a:picLocks noChangeAspect="1"/>
          </p:cNvPicPr>
          <p:nvPr>
            <p:custDataLst>
              <p:tags r:id="rId1"/>
            </p:custDataLst>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031659" y="396081"/>
            <a:ext cx="5160854" cy="4062448"/>
          </a:xfrm>
          <a:prstGeom prst="rect">
            <a:avLst/>
          </a:prstGeom>
        </p:spPr>
      </p:pic>
      <p:pic>
        <p:nvPicPr>
          <p:cNvPr id="2" name="图片 1"/>
          <p:cNvPicPr>
            <a:picLocks noChangeAspect="1"/>
          </p:cNvPicPr>
          <p:nvPr>
            <p:custDataLst>
              <p:tags r:id="rId2"/>
            </p:custDataLst>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0" y="2399030"/>
            <a:ext cx="3582035" cy="2059940"/>
          </a:xfrm>
          <a:prstGeom prst="rect">
            <a:avLst/>
          </a:prstGeom>
        </p:spPr>
      </p:pic>
      <p:pic>
        <p:nvPicPr>
          <p:cNvPr id="3" name="图片 2"/>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0" y="4458970"/>
            <a:ext cx="3641725" cy="2167255"/>
          </a:xfrm>
          <a:prstGeom prst="rect">
            <a:avLst/>
          </a:prstGeom>
        </p:spPr>
      </p:pic>
      <p:pic>
        <p:nvPicPr>
          <p:cNvPr id="6" name="图片 5"/>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tretch>
            <a:fillRect/>
          </a:stretch>
        </p:blipFill>
        <p:spPr>
          <a:xfrm>
            <a:off x="3582035" y="2409825"/>
            <a:ext cx="3515995" cy="21075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393117"/>
            <a:ext cx="10515600" cy="1325563"/>
          </a:xfrm>
        </p:spPr>
        <p:txBody>
          <a:bodyPr rtlCol="0" anchor="ctr">
            <a:normAutofit/>
          </a:bodyPr>
          <a:lstStyle/>
          <a:p>
            <a:pPr rtl="0"/>
            <a:r>
              <a:rPr lang="en-US" altLang="zh-CN" i="0" dirty="0"/>
              <a:t>Data Analysis</a:t>
            </a:r>
            <a:endParaRPr lang="zh-CN" altLang="en-US" i="0" dirty="0"/>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95195" y="2706784"/>
            <a:ext cx="6092917" cy="3741583"/>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Effect>
                      <a14:sharpenSoften amount="25000"/>
                    </a14:imgEffect>
                  </a14:imgLayer>
                </a14:imgProps>
              </a:ext>
            </a:extLst>
          </a:blip>
          <a:stretch>
            <a:fillRect/>
          </a:stretch>
        </p:blipFill>
        <p:spPr>
          <a:xfrm>
            <a:off x="6222508" y="365127"/>
            <a:ext cx="5534063" cy="4104290"/>
          </a:xfrm>
          <a:prstGeom prst="rect">
            <a:avLst/>
          </a:prstGeom>
        </p:spPr>
      </p:pic>
      <p:sp>
        <p:nvSpPr>
          <p:cNvPr id="9" name="文本框 8"/>
          <p:cNvSpPr txBox="1"/>
          <p:nvPr/>
        </p:nvSpPr>
        <p:spPr>
          <a:xfrm>
            <a:off x="7679095" y="23785"/>
            <a:ext cx="3713583" cy="307777"/>
          </a:xfrm>
          <a:prstGeom prst="rect">
            <a:avLst/>
          </a:prstGeom>
          <a:noFill/>
        </p:spPr>
        <p:txBody>
          <a:bodyPr wrap="square" rtlCol="0">
            <a:spAutoFit/>
          </a:bodyPr>
          <a:lstStyle/>
          <a:p>
            <a:r>
              <a:rPr lang="zh-CN" altLang="en-US" sz="1400" dirty="0"/>
              <a:t>店铺主营类别和性别对销量的影响</a:t>
            </a:r>
          </a:p>
        </p:txBody>
      </p:sp>
      <p:sp>
        <p:nvSpPr>
          <p:cNvPr id="10" name="文本框 9"/>
          <p:cNvSpPr txBox="1"/>
          <p:nvPr/>
        </p:nvSpPr>
        <p:spPr>
          <a:xfrm>
            <a:off x="-1" y="1955970"/>
            <a:ext cx="3756901"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Store</a:t>
            </a:r>
            <a:r>
              <a:rPr lang="zh-CN" altLang="en-US" sz="2400" dirty="0">
                <a:solidFill>
                  <a:schemeClr val="accent6">
                    <a:lumMod val="50000"/>
                  </a:schemeClr>
                </a:solidFill>
              </a:rPr>
              <a:t> </a:t>
            </a:r>
            <a:r>
              <a:rPr lang="en-US" altLang="zh-CN" sz="2400" dirty="0">
                <a:solidFill>
                  <a:schemeClr val="accent6">
                    <a:lumMod val="50000"/>
                  </a:schemeClr>
                </a:solidFill>
              </a:rPr>
              <a:t>Dimension</a:t>
            </a:r>
            <a:endParaRPr lang="zh-CN" altLang="en-US" sz="2400" dirty="0">
              <a:solidFill>
                <a:schemeClr val="accent6">
                  <a:lumMod val="50000"/>
                </a:schemeClr>
              </a:solidFill>
            </a:endParaRPr>
          </a:p>
        </p:txBody>
      </p:sp>
      <p:sp>
        <p:nvSpPr>
          <p:cNvPr id="8" name="文本框 7"/>
          <p:cNvSpPr txBox="1"/>
          <p:nvPr/>
        </p:nvSpPr>
        <p:spPr>
          <a:xfrm>
            <a:off x="6764694" y="4512010"/>
            <a:ext cx="4991877" cy="2542043"/>
          </a:xfrm>
          <a:prstGeom prst="rect">
            <a:avLst/>
          </a:prstGeom>
          <a:noFill/>
        </p:spPr>
        <p:txBody>
          <a:bodyPr wrap="square" rtlCol="0">
            <a:spAutoFit/>
          </a:bodyPr>
          <a:lstStyle/>
          <a:p>
            <a:pPr>
              <a:lnSpc>
                <a:spcPct val="150000"/>
              </a:lnSpc>
            </a:pPr>
            <a:r>
              <a:rPr lang="en-US" altLang="zh-CN" sz="1200" dirty="0">
                <a:latin typeface="宋体" panose="02010600030101010101" pitchFamily="2" charset="-122"/>
                <a:ea typeface="宋体" panose="02010600030101010101" pitchFamily="2" charset="-122"/>
              </a:rPr>
              <a:t>Among the main categories of the store, beauty makeup, food, and clothing are the most popular. Male users, more purchasing behavior is food, beauty, clothes, female users, more purchase behavior is beauty, food, Household </a:t>
            </a:r>
            <a:r>
              <a:rPr lang="en-US" altLang="zh-CN" sz="1200" dirty="0" err="1">
                <a:latin typeface="宋体" panose="02010600030101010101" pitchFamily="2" charset="-122"/>
                <a:ea typeface="宋体" panose="02010600030101010101" pitchFamily="2" charset="-122"/>
              </a:rPr>
              <a:t>Eletrical</a:t>
            </a:r>
            <a:r>
              <a:rPr lang="en-US" altLang="zh-CN" sz="1200" dirty="0">
                <a:latin typeface="宋体" panose="02010600030101010101" pitchFamily="2" charset="-122"/>
                <a:ea typeface="宋体" panose="02010600030101010101" pitchFamily="2" charset="-122"/>
              </a:rPr>
              <a:t> Appliance household appliances.
Analysis: Beauty, food, clothing stores have the most sales, which is also related to the brand sales of these categories, the more brand sales, the more sales the store.
</a:t>
            </a:r>
            <a:endParaRPr lang="zh-CN" altLang="en-US" sz="1400" dirty="0">
              <a:latin typeface="宋体" panose="02010600030101010101" pitchFamily="2" charset="-122"/>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269335"/>
            <a:ext cx="10515600"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6" name="文本框 5"/>
          <p:cNvSpPr txBox="1"/>
          <p:nvPr/>
        </p:nvSpPr>
        <p:spPr>
          <a:xfrm>
            <a:off x="0" y="1955970"/>
            <a:ext cx="3487960"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Store</a:t>
            </a:r>
            <a:r>
              <a:rPr lang="zh-CN" altLang="en-US" sz="2400" dirty="0">
                <a:solidFill>
                  <a:schemeClr val="accent6">
                    <a:lumMod val="50000"/>
                  </a:schemeClr>
                </a:solidFill>
              </a:rPr>
              <a:t> </a:t>
            </a:r>
            <a:r>
              <a:rPr lang="en-US" altLang="zh-CN" sz="2400" dirty="0">
                <a:solidFill>
                  <a:schemeClr val="accent6">
                    <a:lumMod val="50000"/>
                  </a:schemeClr>
                </a:solidFill>
              </a:rPr>
              <a:t>Dimension</a:t>
            </a:r>
            <a:endParaRPr lang="zh-CN" altLang="en-US" sz="2400" dirty="0">
              <a:solidFill>
                <a:schemeClr val="accent6">
                  <a:lumMod val="50000"/>
                </a:schemeClr>
              </a:solidFill>
            </a:endParaRPr>
          </a:p>
        </p:txBody>
      </p:sp>
      <p:pic>
        <p:nvPicPr>
          <p:cNvPr id="4" name="图片 3"/>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 y="2644727"/>
            <a:ext cx="6206262" cy="3476156"/>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154959" y="96744"/>
            <a:ext cx="5892254" cy="3304263"/>
          </a:xfrm>
          <a:prstGeom prst="rect">
            <a:avLst/>
          </a:prstGeom>
        </p:spPr>
      </p:pic>
      <p:sp>
        <p:nvSpPr>
          <p:cNvPr id="10" name="文本框 9"/>
          <p:cNvSpPr txBox="1"/>
          <p:nvPr/>
        </p:nvSpPr>
        <p:spPr>
          <a:xfrm>
            <a:off x="6598192" y="3606117"/>
            <a:ext cx="5295258" cy="2550250"/>
          </a:xfrm>
          <a:prstGeom prst="rect">
            <a:avLst/>
          </a:prstGeom>
          <a:noFill/>
        </p:spPr>
        <p:txBody>
          <a:bodyPr wrap="square" rtlCol="0">
            <a:spAutoFit/>
          </a:bodyPr>
          <a:lstStyle/>
          <a:p>
            <a:pPr>
              <a:lnSpc>
                <a:spcPct val="150000"/>
              </a:lnSpc>
            </a:pPr>
            <a:r>
              <a:rPr lang="en-US" altLang="zh-CN" sz="1200" dirty="0">
                <a:solidFill>
                  <a:srgbClr val="000000"/>
                </a:solidFill>
                <a:latin typeface="宋体" panose="02010600030101010101" pitchFamily="2" charset="-122"/>
                <a:ea typeface="宋体" panose="02010600030101010101" pitchFamily="2" charset="-122"/>
              </a:rPr>
              <a:t> Stores that have been open for 1 to 3 years have more orders, and the purchase volume in 1 year of opening the store is the largest, followed by 3 years and 2 years, users buy more orders in stores with a store score of 9.2-9.8, of which merchants with a rating of 9.4-9.6 have the most purchase behavior.
Analysis: Users prefer to buy in stores that have been open for 1 to 3 years, and think that the store rating of 9.4-9.6 is a store with better product quality.
</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p:cNvSpPr>
            <a:spLocks noGrp="1"/>
          </p:cNvSpPr>
          <p:nvPr>
            <p:ph type="title"/>
          </p:nvPr>
        </p:nvSpPr>
        <p:spPr>
          <a:xfrm>
            <a:off x="0" y="269335"/>
            <a:ext cx="10515600"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6" name="文本框 5"/>
          <p:cNvSpPr txBox="1"/>
          <p:nvPr/>
        </p:nvSpPr>
        <p:spPr>
          <a:xfrm>
            <a:off x="-1" y="1955970"/>
            <a:ext cx="3421759"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Store</a:t>
            </a:r>
            <a:r>
              <a:rPr lang="zh-CN" altLang="en-US" sz="2400" dirty="0">
                <a:solidFill>
                  <a:schemeClr val="accent6">
                    <a:lumMod val="50000"/>
                  </a:schemeClr>
                </a:solidFill>
              </a:rPr>
              <a:t> </a:t>
            </a:r>
            <a:r>
              <a:rPr lang="en-US" altLang="zh-CN" sz="2400" dirty="0">
                <a:solidFill>
                  <a:schemeClr val="accent6">
                    <a:lumMod val="50000"/>
                  </a:schemeClr>
                </a:solidFill>
              </a:rPr>
              <a:t>Dimension</a:t>
            </a:r>
            <a:endParaRPr lang="zh-CN" altLang="en-US" sz="2400" dirty="0">
              <a:solidFill>
                <a:schemeClr val="accent6">
                  <a:lumMod val="50000"/>
                </a:schemeClr>
              </a:solidFill>
            </a:endParaRPr>
          </a:p>
        </p:txBody>
      </p:sp>
      <p:sp>
        <p:nvSpPr>
          <p:cNvPr id="10" name="文本框 9"/>
          <p:cNvSpPr txBox="1"/>
          <p:nvPr/>
        </p:nvSpPr>
        <p:spPr>
          <a:xfrm>
            <a:off x="6610604" y="4135724"/>
            <a:ext cx="5295258" cy="2313518"/>
          </a:xfrm>
          <a:prstGeom prst="rect">
            <a:avLst/>
          </a:prstGeom>
          <a:noFill/>
        </p:spPr>
        <p:txBody>
          <a:bodyPr wrap="square" rtlCol="0">
            <a:spAutoFit/>
          </a:bodyPr>
          <a:lstStyle/>
          <a:p>
            <a:pPr>
              <a:lnSpc>
                <a:spcPct val="150000"/>
              </a:lnSpc>
            </a:pPr>
            <a:r>
              <a:rPr lang="zh-CN" altLang="en-US" sz="1400" b="0" i="0" dirty="0">
                <a:solidFill>
                  <a:srgbClr val="000000"/>
                </a:solidFill>
                <a:effectLst/>
                <a:latin typeface="宋体" panose="02010600030101010101" pitchFamily="2" charset="-122"/>
                <a:ea typeface="宋体" panose="02010600030101010101" pitchFamily="2" charset="-122"/>
              </a:rPr>
              <a:t>   </a:t>
            </a:r>
            <a:r>
              <a:rPr lang="en-US" altLang="zh-CN" sz="1400" dirty="0">
                <a:solidFill>
                  <a:srgbClr val="000000"/>
                </a:solidFill>
                <a:latin typeface="宋体" panose="02010600030101010101" pitchFamily="2" charset="-122"/>
                <a:ea typeface="宋体" panose="02010600030101010101" pitchFamily="2" charset="-122"/>
              </a:rPr>
              <a:t> Among the merchants with 10,000-100,000 fans and members, users placed the most orders and purchases.
Analysis: Users prefer to buy in stores with 10,000-100,000 fans and members, because users prefer stores that have been open for 1-3 years, and the number of fans and members is not too high.
</a:t>
            </a:r>
            <a:endParaRPr lang="zh-CN" altLang="en-US" dirty="0"/>
          </a:p>
        </p:txBody>
      </p:sp>
      <p:pic>
        <p:nvPicPr>
          <p:cNvPr id="3" name="图片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69159" y="2707760"/>
            <a:ext cx="6085800" cy="3814339"/>
          </a:xfrm>
          <a:prstGeom prst="rect">
            <a:avLst/>
          </a:prstGeom>
        </p:spPr>
      </p:pic>
      <p:pic>
        <p:nvPicPr>
          <p:cNvPr id="7" name="图片 6"/>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6154959" y="71766"/>
            <a:ext cx="5833874" cy="365644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29291"/>
            <a:ext cx="5130570" cy="1325563"/>
          </a:xfrm>
        </p:spPr>
        <p:txBody>
          <a:bodyPr rtlCol="0">
            <a:normAutofit/>
          </a:bodyPr>
          <a:lstStyle/>
          <a:p>
            <a:pPr rtl="0"/>
            <a:r>
              <a:rPr lang="en-US" altLang="zh-CN" i="0" dirty="0"/>
              <a:t>Project Summary</a:t>
            </a:r>
            <a:endParaRPr lang="zh-CN" altLang="en-US" i="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a:xfrm>
            <a:off x="65347" y="2011680"/>
            <a:ext cx="3108960" cy="950976"/>
          </a:xfrm>
        </p:spPr>
        <p:txBody>
          <a:bodyPr rtlCol="0">
            <a:normAutofit/>
          </a:bodyPr>
          <a:lstStyle/>
          <a:p>
            <a:pPr rtl="0"/>
            <a:r>
              <a:rPr lang="en-US" altLang="zh-CN" sz="1800" dirty="0">
                <a:latin typeface="Microsoft YaHei UI" panose="020B0503020204020204" pitchFamily="34" charset="-122"/>
                <a:ea typeface="Microsoft YaHei UI" panose="020B0503020204020204" pitchFamily="34" charset="-122"/>
              </a:rPr>
              <a:t>Time Dimension</a:t>
            </a:r>
            <a:endParaRPr lang="zh-CN" altLang="en-US" sz="180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sz="half" idx="2"/>
          </p:nvPr>
        </p:nvSpPr>
        <p:spPr>
          <a:xfrm>
            <a:off x="65346" y="3074349"/>
            <a:ext cx="3488267" cy="3783651"/>
          </a:xfrm>
        </p:spPr>
        <p:txBody>
          <a:bodyPr rtlCol="0">
            <a:noAutofit/>
          </a:bodyPr>
          <a:lstStyle/>
          <a:p>
            <a:pPr>
              <a:lnSpc>
                <a:spcPct val="150000"/>
              </a:lnSpc>
              <a:spcBef>
                <a:spcPts val="0"/>
              </a:spcBef>
            </a:pPr>
            <a:r>
              <a:rPr lang="en-US" altLang="zh-CN" sz="900" dirty="0">
                <a:solidFill>
                  <a:srgbClr val="000000"/>
                </a:solidFill>
                <a:latin typeface="宋体" panose="02010600030101010101" pitchFamily="2" charset="-122"/>
                <a:ea typeface="宋体" panose="02010600030101010101" pitchFamily="2" charset="-122"/>
              </a:rPr>
              <a:t>Festive offers can encourage a large number of users to place orders; The suspension of logistics and the unstable operation of the platform during the Spring Festival affected user use and caused a decline in the number of orders; The platform did not do a good job of accurately pulling new products, and the promotion effect was not good.
</a:t>
            </a:r>
            <a:r>
              <a:rPr lang="en-US" altLang="zh-CN" sz="900" dirty="0">
                <a:latin typeface="宋体" panose="02010600030101010101" pitchFamily="2" charset="-122"/>
                <a:ea typeface="宋体" panose="02010600030101010101" pitchFamily="2" charset="-122"/>
              </a:rPr>
              <a:t>Thursdays, Fridays and weekends, 10 a.m. and 2 to 4 p.m., 8 p.m. to 10 p.m. are active times and high foot traffic.</a:t>
            </a:r>
            <a:r>
              <a:rPr lang="en-US" altLang="zh-CN" sz="1400" dirty="0">
                <a:latin typeface="宋体" panose="02010600030101010101" pitchFamily="2" charset="-122"/>
                <a:ea typeface="宋体" panose="02010600030101010101" pitchFamily="2" charset="-122"/>
              </a:rPr>
              <a:t>
</a:t>
            </a:r>
            <a:r>
              <a:rPr lang="en-US" altLang="zh-CN" sz="900" dirty="0">
                <a:solidFill>
                  <a:srgbClr val="000000"/>
                </a:solidFill>
                <a:latin typeface="Times New Roman" panose="02020603050405020304" pitchFamily="18" charset="0"/>
                <a:ea typeface="宋体" panose="02010600030101010101" pitchFamily="2" charset="-122"/>
              </a:rPr>
              <a:t>Most of the products recommended by the platform are not liked or required by users, and customers who add to the shopping cart have a strong desire to buy, and users have the desire to evaluate after purchasing. </a:t>
            </a:r>
            <a:endParaRPr lang="zh-CN" altLang="en-US" sz="1400" dirty="0">
              <a:latin typeface="宋体" panose="02010600030101010101" pitchFamily="2" charset="-122"/>
              <a:ea typeface="宋体" panose="02010600030101010101" pitchFamily="2" charset="-122"/>
            </a:endParaRPr>
          </a:p>
        </p:txBody>
      </p:sp>
      <p:sp>
        <p:nvSpPr>
          <p:cNvPr id="5" name="文本占位符 4"/>
          <p:cNvSpPr>
            <a:spLocks noGrp="1"/>
          </p:cNvSpPr>
          <p:nvPr>
            <p:ph type="body" sz="quarter" idx="3"/>
          </p:nvPr>
        </p:nvSpPr>
        <p:spPr>
          <a:xfrm>
            <a:off x="3488267" y="1466659"/>
            <a:ext cx="3108960" cy="950976"/>
          </a:xfrm>
        </p:spPr>
        <p:txBody>
          <a:bodyPr rtlCol="0">
            <a:normAutofit/>
          </a:bodyPr>
          <a:lstStyle/>
          <a:p>
            <a:pPr rtl="0"/>
            <a:r>
              <a:rPr lang="en-US" altLang="zh-CN" sz="1800" dirty="0">
                <a:latin typeface="Microsoft YaHei UI" panose="020B0503020204020204" pitchFamily="34" charset="-122"/>
                <a:ea typeface="Microsoft YaHei UI" panose="020B0503020204020204" pitchFamily="34" charset="-122"/>
              </a:rPr>
              <a:t>User Dimension</a:t>
            </a:r>
            <a:endParaRPr lang="zh-CN" altLang="en-US" sz="1800" dirty="0">
              <a:latin typeface="Microsoft YaHei UI" panose="020B0503020204020204" pitchFamily="34" charset="-122"/>
              <a:ea typeface="Microsoft YaHei UI" panose="020B0503020204020204" pitchFamily="34" charset="-122"/>
            </a:endParaRPr>
          </a:p>
        </p:txBody>
      </p:sp>
      <p:sp>
        <p:nvSpPr>
          <p:cNvPr id="6" name="内容占位符 5"/>
          <p:cNvSpPr>
            <a:spLocks noGrp="1"/>
          </p:cNvSpPr>
          <p:nvPr>
            <p:ph sz="quarter" idx="4"/>
          </p:nvPr>
        </p:nvSpPr>
        <p:spPr>
          <a:xfrm>
            <a:off x="3255021" y="2601877"/>
            <a:ext cx="2760263" cy="3563517"/>
          </a:xfrm>
        </p:spPr>
        <p:txBody>
          <a:bodyPr rtlCol="0">
            <a:noAutofit/>
          </a:bodyPr>
          <a:lstStyle/>
          <a:p>
            <a:pPr marL="514350" indent="-285750">
              <a:lnSpc>
                <a:spcPct val="150000"/>
              </a:lnSpc>
              <a:spcBef>
                <a:spcPts val="0"/>
              </a:spcBef>
            </a:pPr>
            <a:r>
              <a:rPr lang="en-US" altLang="zh-CN" sz="900" dirty="0">
                <a:solidFill>
                  <a:srgbClr val="000000"/>
                </a:solidFill>
                <a:latin typeface="宋体" panose="02010600030101010101" pitchFamily="2" charset="-122"/>
                <a:ea typeface="宋体" panose="02010600030101010101" pitchFamily="2" charset="-122"/>
              </a:rPr>
              <a:t>The number of male users is almost twice as high as that of female users.
The purchase level with membership level 1 is the highest.
Most of the user's city levels are 3, 4, age groups 5, 6, city levels 4 and age 5 have the highest purchase levels.
Male users almost all have higher purchases than women, but the gap is not very large.</a:t>
            </a:r>
            <a:endParaRPr lang="zh-CN" altLang="en-US" sz="900" dirty="0">
              <a:solidFill>
                <a:srgbClr val="000000"/>
              </a:solidFill>
              <a:latin typeface="宋体" panose="02010600030101010101" pitchFamily="2" charset="-122"/>
              <a:ea typeface="宋体" panose="02010600030101010101" pitchFamily="2" charset="-122"/>
            </a:endParaRPr>
          </a:p>
        </p:txBody>
      </p:sp>
      <p:sp>
        <p:nvSpPr>
          <p:cNvPr id="7" name="文本占位符 6"/>
          <p:cNvSpPr>
            <a:spLocks noGrp="1"/>
          </p:cNvSpPr>
          <p:nvPr>
            <p:ph type="body" sz="quarter" idx="13"/>
          </p:nvPr>
        </p:nvSpPr>
        <p:spPr>
          <a:xfrm>
            <a:off x="6083398" y="1438698"/>
            <a:ext cx="1807433" cy="366212"/>
          </a:xfrm>
        </p:spPr>
        <p:txBody>
          <a:bodyPr rtlCol="0">
            <a:normAutofit fontScale="40000" lnSpcReduction="20000"/>
          </a:bodyPr>
          <a:lstStyle/>
          <a:p>
            <a:pPr rtl="0"/>
            <a:r>
              <a:rPr lang="en-US" altLang="zh-CN" sz="3000" dirty="0"/>
              <a:t>Product</a:t>
            </a:r>
            <a:r>
              <a:rPr lang="en-US" altLang="zh-CN" sz="1800" dirty="0">
                <a:latin typeface="Microsoft YaHei UI" panose="020B0503020204020204" pitchFamily="34" charset="-122"/>
                <a:ea typeface="Microsoft YaHei UI" panose="020B0503020204020204" pitchFamily="34" charset="-122"/>
              </a:rPr>
              <a:t> </a:t>
            </a:r>
            <a:r>
              <a:rPr lang="en-US" altLang="zh-CN" sz="2900" dirty="0"/>
              <a:t>Dimension</a:t>
            </a:r>
            <a:endParaRPr lang="zh-CN" altLang="en-US" sz="2900" dirty="0"/>
          </a:p>
        </p:txBody>
      </p:sp>
      <p:sp>
        <p:nvSpPr>
          <p:cNvPr id="8" name="内容占位符 7"/>
          <p:cNvSpPr>
            <a:spLocks noGrp="1"/>
          </p:cNvSpPr>
          <p:nvPr>
            <p:ph sz="quarter" idx="14"/>
          </p:nvPr>
        </p:nvSpPr>
        <p:spPr>
          <a:xfrm>
            <a:off x="6096000" y="1955970"/>
            <a:ext cx="2760262" cy="3783652"/>
          </a:xfrm>
        </p:spPr>
        <p:txBody>
          <a:bodyPr rtlCol="0">
            <a:noAutofit/>
          </a:bodyPr>
          <a:lstStyle/>
          <a:p>
            <a:pPr>
              <a:lnSpc>
                <a:spcPct val="150000"/>
              </a:lnSpc>
              <a:spcBef>
                <a:spcPts val="0"/>
              </a:spcBef>
            </a:pPr>
            <a:r>
              <a:rPr lang="en-US" altLang="zh-CN" sz="900" dirty="0">
                <a:solidFill>
                  <a:srgbClr val="000000"/>
                </a:solidFill>
                <a:latin typeface="宋体" panose="02010600030101010101" pitchFamily="2" charset="-122"/>
                <a:ea typeface="宋体" panose="02010600030101010101" pitchFamily="2" charset="-122"/>
              </a:rPr>
              <a:t>The food, clothing, beauty, jewelry, and household appliance brands promoted by the platform accounted for 80% of all brand sales.
</a:t>
            </a:r>
            <a:r>
              <a:rPr lang="en-US" altLang="zh-CN" sz="900" dirty="0">
                <a:latin typeface="宋体" panose="02010600030101010101" pitchFamily="2" charset="-122"/>
                <a:ea typeface="宋体" panose="02010600030101010101" pitchFamily="2" charset="-122"/>
              </a:rPr>
              <a:t>The Lipton tea brand is the most popular.
The products with the best repurchase among the products are Coat, Tea, and the most interested is tea, male users have increased skin care awareness, and female users prefer cosmetics.</a:t>
            </a:r>
            <a:endParaRPr lang="zh-CN" altLang="en-US" sz="1400" dirty="0">
              <a:latin typeface="Microsoft YaHei UI" panose="020B0503020204020204" pitchFamily="34" charset="-122"/>
              <a:ea typeface="Microsoft YaHei UI" panose="020B0503020204020204" pitchFamily="34" charset="-122"/>
            </a:endParaRPr>
          </a:p>
          <a:p>
            <a:pPr rtl="0"/>
            <a:endParaRPr lang="zh-CN" altLang="en-US" sz="1400" dirty="0">
              <a:latin typeface="Microsoft YaHei UI" panose="020B0503020204020204" pitchFamily="34" charset="-122"/>
              <a:ea typeface="Microsoft YaHei UI" panose="020B0503020204020204" pitchFamily="34" charset="-122"/>
            </a:endParaRPr>
          </a:p>
        </p:txBody>
      </p:sp>
      <p:sp>
        <p:nvSpPr>
          <p:cNvPr id="9" name="文本框 8"/>
          <p:cNvSpPr txBox="1"/>
          <p:nvPr/>
        </p:nvSpPr>
        <p:spPr>
          <a:xfrm>
            <a:off x="-1" y="1955970"/>
            <a:ext cx="3488267" cy="369332"/>
          </a:xfrm>
          <a:prstGeom prst="rect">
            <a:avLst/>
          </a:prstGeom>
          <a:noFill/>
        </p:spPr>
        <p:txBody>
          <a:bodyPr wrap="square" rtlCol="0">
            <a:spAutoFit/>
          </a:bodyPr>
          <a:lstStyle/>
          <a:p>
            <a:pPr marL="342900" indent="-342900">
              <a:buFont typeface="Wingdings" panose="05000000000000000000" pitchFamily="2" charset="2"/>
              <a:buChar char="u"/>
            </a:pPr>
            <a:r>
              <a:rPr lang="en-US" altLang="zh-CN" dirty="0">
                <a:solidFill>
                  <a:schemeClr val="accent6">
                    <a:lumMod val="50000"/>
                  </a:schemeClr>
                </a:solidFill>
              </a:rPr>
              <a:t>Summary of Data Analysis</a:t>
            </a:r>
            <a:endParaRPr lang="zh-CN" altLang="en-US" dirty="0">
              <a:solidFill>
                <a:schemeClr val="accent6">
                  <a:lumMod val="50000"/>
                </a:schemeClr>
              </a:solidFill>
            </a:endParaRPr>
          </a:p>
        </p:txBody>
      </p:sp>
      <p:sp>
        <p:nvSpPr>
          <p:cNvPr id="10" name="文本占位符 6"/>
          <p:cNvSpPr txBox="1"/>
          <p:nvPr/>
        </p:nvSpPr>
        <p:spPr>
          <a:xfrm>
            <a:off x="8856261" y="1071589"/>
            <a:ext cx="2760262" cy="366212"/>
          </a:xfrm>
          <a:prstGeom prst="rect">
            <a:avLst/>
          </a:prstGeom>
        </p:spPr>
        <p:txBody>
          <a:bodyPr vert="horz" lIns="91440" tIns="45720" rIns="91440" bIns="45720" rtlCol="0" anchor="b">
            <a:noAutofit/>
          </a:bodyPr>
          <a:lstStyle>
            <a:lvl1pPr marL="0" indent="0" algn="l" defTabSz="914400" rtl="0" eaLnBrk="1" latinLnBrk="0" hangingPunct="1">
              <a:lnSpc>
                <a:spcPct val="100000"/>
              </a:lnSpc>
              <a:spcBef>
                <a:spcPts val="1000"/>
              </a:spcBef>
              <a:buFont typeface="Arial" panose="020B0604020202020204" pitchFamily="34" charset="0"/>
              <a:buNone/>
              <a:defRPr sz="2800" b="1" kern="1200">
                <a:solidFill>
                  <a:schemeClr val="tx1"/>
                </a:solidFill>
                <a:latin typeface="Microsoft YaHei UI" panose="020B0503020204020204" pitchFamily="34" charset="-122"/>
                <a:ea typeface="Microsoft YaHei UI" panose="020B0503020204020204" pitchFamily="34" charset="-122"/>
                <a:cs typeface="+mn-cs"/>
              </a:defRPr>
            </a:lvl1pPr>
            <a:lvl2pPr marL="457200" indent="0" algn="l" defTabSz="914400" rtl="0" eaLnBrk="1" latinLnBrk="0" hangingPunct="1">
              <a:lnSpc>
                <a:spcPct val="100000"/>
              </a:lnSpc>
              <a:spcBef>
                <a:spcPts val="500"/>
              </a:spcBef>
              <a:buFont typeface="Arial" panose="020B0604020202020204" pitchFamily="34" charset="0"/>
              <a:buNone/>
              <a:defRPr sz="2000" b="1" kern="1200">
                <a:solidFill>
                  <a:schemeClr val="tx1"/>
                </a:solidFill>
                <a:latin typeface="Microsoft YaHei UI" panose="020B0503020204020204" pitchFamily="34" charset="-122"/>
                <a:ea typeface="Microsoft YaHei UI" panose="020B0503020204020204" pitchFamily="34" charset="-122"/>
                <a:cs typeface="+mn-cs"/>
              </a:defRPr>
            </a:lvl2pPr>
            <a:lvl3pPr marL="914400" indent="0" algn="l" defTabSz="914400" rtl="0" eaLnBrk="1" latinLnBrk="0" hangingPunct="1">
              <a:lnSpc>
                <a:spcPct val="100000"/>
              </a:lnSpc>
              <a:spcBef>
                <a:spcPts val="500"/>
              </a:spcBef>
              <a:buFont typeface="Arial" panose="020B0604020202020204" pitchFamily="34" charset="0"/>
              <a:buNone/>
              <a:defRPr sz="1800" b="1" kern="1200">
                <a:solidFill>
                  <a:schemeClr val="tx1"/>
                </a:solidFill>
                <a:latin typeface="Microsoft YaHei UI" panose="020B0503020204020204" pitchFamily="34" charset="-122"/>
                <a:ea typeface="Microsoft YaHei UI" panose="020B0503020204020204" pitchFamily="34" charset="-122"/>
                <a:cs typeface="+mn-cs"/>
              </a:defRPr>
            </a:lvl3pPr>
            <a:lvl4pPr marL="13716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4pPr>
            <a:lvl5pPr marL="1828800" indent="0" algn="l" defTabSz="914400" rtl="0" eaLnBrk="1" latinLnBrk="0" hangingPunct="1">
              <a:lnSpc>
                <a:spcPct val="100000"/>
              </a:lnSpc>
              <a:spcBef>
                <a:spcPts val="500"/>
              </a:spcBef>
              <a:buFont typeface="Arial" panose="020B0604020202020204" pitchFamily="34" charset="0"/>
              <a:buNone/>
              <a:defRPr sz="1600" b="1" kern="1200">
                <a:solidFill>
                  <a:schemeClr val="tx1"/>
                </a:solidFill>
                <a:latin typeface="Microsoft YaHei UI" panose="020B0503020204020204" pitchFamily="34" charset="-122"/>
                <a:ea typeface="Microsoft YaHei UI"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sz="1800" dirty="0"/>
              <a:t>Store Dimensions</a:t>
            </a:r>
            <a:endParaRPr lang="zh-CN" altLang="en-US" sz="1800" dirty="0"/>
          </a:p>
        </p:txBody>
      </p:sp>
      <p:sp>
        <p:nvSpPr>
          <p:cNvPr id="11" name="内容占位符 7"/>
          <p:cNvSpPr txBox="1"/>
          <p:nvPr/>
        </p:nvSpPr>
        <p:spPr>
          <a:xfrm>
            <a:off x="8856262" y="1537174"/>
            <a:ext cx="2760262" cy="3783652"/>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zh-CN" sz="1000" dirty="0">
                <a:latin typeface="宋体" panose="02010600030101010101" pitchFamily="2" charset="-122"/>
                <a:ea typeface="宋体" panose="02010600030101010101" pitchFamily="2" charset="-122"/>
              </a:rPr>
              <a:t>Stores in the beauty, food, and clothing categories sell the most.
</a:t>
            </a:r>
            <a:r>
              <a:rPr lang="en-US" altLang="zh-CN" sz="1100" dirty="0">
                <a:solidFill>
                  <a:srgbClr val="000000"/>
                </a:solidFill>
                <a:latin typeface="宋体" panose="02010600030101010101" pitchFamily="2" charset="-122"/>
                <a:ea typeface="宋体" panose="02010600030101010101" pitchFamily="2" charset="-122"/>
              </a:rPr>
              <a:t>Users prefer to buy in stores that have been open for 1 to 3 years, and think that a store rating of 9.4-9.6 is a store with better product quality.</a:t>
            </a:r>
            <a:r>
              <a:rPr lang="en-US" altLang="zh-CN" sz="1400" dirty="0">
                <a:solidFill>
                  <a:srgbClr val="000000"/>
                </a:solidFill>
                <a:latin typeface="宋体" panose="02010600030101010101" pitchFamily="2" charset="-122"/>
                <a:ea typeface="宋体" panose="02010600030101010101" pitchFamily="2" charset="-122"/>
              </a:rPr>
              <a:t>
</a:t>
            </a:r>
            <a:r>
              <a:rPr lang="en-US" altLang="zh-CN" sz="900" dirty="0">
                <a:solidFill>
                  <a:srgbClr val="000000"/>
                </a:solidFill>
                <a:latin typeface="宋体" panose="02010600030101010101" pitchFamily="2" charset="-122"/>
                <a:ea typeface="宋体" panose="02010600030101010101" pitchFamily="2" charset="-122"/>
              </a:rPr>
              <a:t>Users prefer to buy from stores with a high number of followers and members.
</a:t>
            </a:r>
            <a:endParaRPr lang="zh-CN" alt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365125"/>
            <a:ext cx="4311334" cy="1325563"/>
          </a:xfrm>
        </p:spPr>
        <p:txBody>
          <a:bodyPr rtlCol="0">
            <a:normAutofit/>
          </a:bodyPr>
          <a:lstStyle/>
          <a:p>
            <a:pPr rtl="0"/>
            <a:r>
              <a:rPr lang="en-US" altLang="zh-CN" dirty="0">
                <a:latin typeface="Microsoft YaHei UI" panose="020B0503020204020204" pitchFamily="34" charset="-122"/>
                <a:ea typeface="Microsoft YaHei UI" panose="020B0503020204020204" pitchFamily="34" charset="-122"/>
              </a:rPr>
              <a:t>Project Summary</a:t>
            </a:r>
            <a:endParaRPr lang="zh-CN" altLang="en-US" dirty="0">
              <a:latin typeface="Microsoft YaHei UI" panose="020B0503020204020204" pitchFamily="34" charset="-122"/>
              <a:ea typeface="Microsoft YaHei UI" panose="020B0503020204020204" pitchFamily="34" charset="-122"/>
            </a:endParaRPr>
          </a:p>
        </p:txBody>
      </p:sp>
      <p:sp>
        <p:nvSpPr>
          <p:cNvPr id="6" name="内容占位符 5"/>
          <p:cNvSpPr>
            <a:spLocks noGrp="1"/>
          </p:cNvSpPr>
          <p:nvPr>
            <p:ph sz="quarter" idx="4"/>
          </p:nvPr>
        </p:nvSpPr>
        <p:spPr>
          <a:xfrm>
            <a:off x="6182022" y="2417635"/>
            <a:ext cx="4937760" cy="3983165"/>
          </a:xfrm>
        </p:spPr>
        <p:txBody>
          <a:bodyPr rtlCol="0">
            <a:normAutofit/>
          </a:bodyPr>
          <a:lstStyle/>
          <a:p>
            <a:pPr>
              <a:lnSpc>
                <a:spcPct val="150000"/>
              </a:lnSpc>
              <a:spcBef>
                <a:spcPts val="0"/>
              </a:spcBef>
            </a:pPr>
            <a:r>
              <a:rPr lang="en-US" altLang="zh-CN" sz="900" dirty="0">
                <a:solidFill>
                  <a:srgbClr val="000000"/>
                </a:solidFill>
                <a:latin typeface="宋体" panose="02010600030101010101" pitchFamily="2" charset="-122"/>
                <a:ea typeface="宋体" panose="02010600030101010101" pitchFamily="2" charset="-122"/>
              </a:rPr>
              <a:t>Platform revenue is too concentrated in the main category, for some new categories, </a:t>
            </a:r>
            <a:r>
              <a:rPr lang="en-US" altLang="zh-CN" sz="900" dirty="0" err="1">
                <a:solidFill>
                  <a:srgbClr val="000000"/>
                </a:solidFill>
                <a:latin typeface="宋体" panose="02010600030101010101" pitchFamily="2" charset="-122"/>
                <a:ea typeface="宋体" panose="02010600030101010101" pitchFamily="2" charset="-122"/>
              </a:rPr>
              <a:t>Jingdong</a:t>
            </a:r>
            <a:r>
              <a:rPr lang="en-US" altLang="zh-CN" sz="900" dirty="0">
                <a:solidFill>
                  <a:srgbClr val="000000"/>
                </a:solidFill>
                <a:latin typeface="宋体" panose="02010600030101010101" pitchFamily="2" charset="-122"/>
                <a:ea typeface="宋体" panose="02010600030101010101" pitchFamily="2" charset="-122"/>
              </a:rPr>
              <a:t> Mall should give appropriate subsidies and support to achieve the diversified development of all categories, so that different consumers can buy the products they want.
</a:t>
            </a:r>
            <a:r>
              <a:rPr lang="en-US" altLang="zh-CN" sz="1050" dirty="0">
                <a:latin typeface="宋体" panose="02010600030101010101" pitchFamily="2" charset="-122"/>
                <a:ea typeface="宋体" panose="02010600030101010101" pitchFamily="2" charset="-122"/>
              </a:rPr>
              <a:t>Lipton tea repurchase is very good, can be promoted for a long time, the number of male users who buy beauty has increased, and the platform can also sell some beauty products suitable for male users.
</a:t>
            </a:r>
            <a:r>
              <a:rPr lang="en-US" altLang="zh-CN" sz="1050" dirty="0">
                <a:solidFill>
                  <a:srgbClr val="333333"/>
                </a:solidFill>
                <a:latin typeface="宋体" panose="02010600030101010101" pitchFamily="2" charset="-122"/>
                <a:ea typeface="宋体" panose="02010600030101010101" pitchFamily="2" charset="-122"/>
              </a:rPr>
              <a:t>The conversion rate of browsing to purchase is low, but the conversion rate of adding purchase to purchase is very high, the platform can do as many activities as possible, new competing products attract customers, guide customers to add to the shopping cart, and increase the number of purchases.</a:t>
            </a:r>
            <a:endParaRPr lang="en-US" altLang="zh-CN" sz="1400" dirty="0">
              <a:latin typeface="宋体" panose="02010600030101010101" pitchFamily="2" charset="-122"/>
              <a:ea typeface="宋体" panose="02010600030101010101" pitchFamily="2" charset="-122"/>
            </a:endParaRPr>
          </a:p>
          <a:p>
            <a:pPr rtl="0">
              <a:lnSpc>
                <a:spcPct val="150000"/>
              </a:lnSpc>
              <a:spcBef>
                <a:spcPts val="0"/>
              </a:spcBef>
            </a:pPr>
            <a:endParaRPr lang="en-US" altLang="zh-CN" sz="1400" b="0" i="0" dirty="0">
              <a:solidFill>
                <a:srgbClr val="000000"/>
              </a:solidFill>
              <a:effectLst/>
              <a:latin typeface="宋体" panose="02010600030101010101" pitchFamily="2" charset="-122"/>
              <a:ea typeface="宋体" panose="02010600030101010101" pitchFamily="2" charset="-122"/>
            </a:endParaRPr>
          </a:p>
          <a:p>
            <a:pPr rtl="0">
              <a:lnSpc>
                <a:spcPct val="150000"/>
              </a:lnSpc>
              <a:spcBef>
                <a:spcPts val="0"/>
              </a:spcBef>
            </a:pPr>
            <a:endParaRPr lang="en-US" altLang="zh-CN" sz="1400" b="0" i="0" dirty="0">
              <a:solidFill>
                <a:srgbClr val="000000"/>
              </a:solidFill>
              <a:effectLst/>
              <a:latin typeface="宋体" panose="02010600030101010101" pitchFamily="2" charset="-122"/>
              <a:ea typeface="宋体" panose="02010600030101010101" pitchFamily="2" charset="-122"/>
            </a:endParaRPr>
          </a:p>
          <a:p>
            <a:pPr rtl="0">
              <a:lnSpc>
                <a:spcPct val="150000"/>
              </a:lnSpc>
              <a:spcBef>
                <a:spcPts val="0"/>
              </a:spcBef>
            </a:pPr>
            <a:endParaRPr lang="en-US" altLang="zh-CN" sz="1400" b="0" i="0" dirty="0">
              <a:solidFill>
                <a:srgbClr val="333333"/>
              </a:solidFill>
              <a:effectLst/>
              <a:latin typeface="宋体" panose="02010600030101010101" pitchFamily="2" charset="-122"/>
              <a:ea typeface="宋体" panose="02010600030101010101" pitchFamily="2" charset="-122"/>
            </a:endParaRPr>
          </a:p>
          <a:p>
            <a:pPr rtl="0">
              <a:lnSpc>
                <a:spcPct val="150000"/>
              </a:lnSpc>
              <a:spcBef>
                <a:spcPts val="0"/>
              </a:spcBef>
            </a:pPr>
            <a:endParaRPr lang="zh-CN" altLang="en-US" sz="1400" dirty="0">
              <a:latin typeface="宋体" panose="02010600030101010101" pitchFamily="2" charset="-122"/>
              <a:ea typeface="宋体" panose="02010600030101010101" pitchFamily="2" charset="-122"/>
            </a:endParaRPr>
          </a:p>
        </p:txBody>
      </p:sp>
      <p:sp>
        <p:nvSpPr>
          <p:cNvPr id="8" name="文本框 7"/>
          <p:cNvSpPr txBox="1"/>
          <p:nvPr/>
        </p:nvSpPr>
        <p:spPr>
          <a:xfrm>
            <a:off x="-1" y="1955970"/>
            <a:ext cx="5068507"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dirty="0">
                <a:solidFill>
                  <a:schemeClr val="accent6">
                    <a:lumMod val="50000"/>
                  </a:schemeClr>
                </a:solidFill>
              </a:rPr>
              <a:t>Suggestions</a:t>
            </a:r>
            <a:r>
              <a:rPr lang="zh-CN" altLang="en-US" sz="2400" dirty="0">
                <a:solidFill>
                  <a:schemeClr val="accent6">
                    <a:lumMod val="50000"/>
                  </a:schemeClr>
                </a:solidFill>
              </a:rPr>
              <a:t> </a:t>
            </a:r>
            <a:r>
              <a:rPr lang="en-US" altLang="zh-CN" sz="2400" dirty="0">
                <a:solidFill>
                  <a:schemeClr val="accent6">
                    <a:lumMod val="50000"/>
                  </a:schemeClr>
                </a:solidFill>
              </a:rPr>
              <a:t>and</a:t>
            </a:r>
            <a:r>
              <a:rPr lang="zh-CN" altLang="en-US" sz="2400" dirty="0">
                <a:solidFill>
                  <a:schemeClr val="accent6">
                    <a:lumMod val="50000"/>
                  </a:schemeClr>
                </a:solidFill>
              </a:rPr>
              <a:t> </a:t>
            </a:r>
            <a:r>
              <a:rPr lang="en-US" altLang="zh-CN" sz="2400" dirty="0">
                <a:solidFill>
                  <a:schemeClr val="accent6">
                    <a:lumMod val="50000"/>
                  </a:schemeClr>
                </a:solidFill>
              </a:rPr>
              <a:t>Comments</a:t>
            </a:r>
            <a:endParaRPr lang="zh-CN" altLang="en-US" sz="2400" dirty="0">
              <a:solidFill>
                <a:schemeClr val="accent6">
                  <a:lumMod val="50000"/>
                </a:schemeClr>
              </a:solidFill>
            </a:endParaRPr>
          </a:p>
        </p:txBody>
      </p:sp>
      <p:sp>
        <p:nvSpPr>
          <p:cNvPr id="21" name="内容占位符 20"/>
          <p:cNvSpPr>
            <a:spLocks noGrp="1"/>
          </p:cNvSpPr>
          <p:nvPr>
            <p:ph sz="half" idx="2"/>
          </p:nvPr>
        </p:nvSpPr>
        <p:spPr>
          <a:xfrm>
            <a:off x="386287" y="2535386"/>
            <a:ext cx="5623692" cy="4288867"/>
          </a:xfrm>
        </p:spPr>
        <p:txBody>
          <a:bodyPr>
            <a:noAutofit/>
          </a:bodyPr>
          <a:lstStyle/>
          <a:p>
            <a:pPr marL="230505" indent="-230505">
              <a:lnSpc>
                <a:spcPct val="160000"/>
              </a:lnSpc>
              <a:spcBef>
                <a:spcPts val="0"/>
              </a:spcBef>
            </a:pPr>
            <a:r>
              <a:rPr lang="en-US" altLang="zh-CN" sz="1100" dirty="0">
                <a:latin typeface="宋体" panose="02010600030101010101" pitchFamily="2" charset="-122"/>
                <a:ea typeface="宋体" panose="02010600030101010101" pitchFamily="2" charset="-122"/>
              </a:rPr>
              <a:t>The platform is well maintained, and logistics services are best guaranteed to operate throughout the year.</a:t>
            </a:r>
            <a:r>
              <a:rPr lang="en-US" altLang="zh-CN" sz="1400" dirty="0">
                <a:latin typeface="宋体" panose="02010600030101010101" pitchFamily="2" charset="-122"/>
                <a:ea typeface="宋体" panose="02010600030101010101" pitchFamily="2" charset="-122"/>
              </a:rPr>
              <a:t>
</a:t>
            </a:r>
            <a:r>
              <a:rPr lang="en-US" altLang="zh-CN" sz="1050" dirty="0">
                <a:latin typeface="宋体" panose="02010600030101010101" pitchFamily="2" charset="-122"/>
                <a:ea typeface="宋体" panose="02010600030101010101" pitchFamily="2" charset="-122"/>
              </a:rPr>
              <a:t>When promoting the platform, focus on the two age groups of 5 and 6 for advertising, activity drainage, accurate recruitment, but also can attract some other age groups to ensure that the user group is more diverse.
</a:t>
            </a:r>
            <a:r>
              <a:rPr lang="en-US" altLang="zh-CN" sz="1100" dirty="0">
                <a:latin typeface="宋体" panose="02010600030101010101" pitchFamily="2" charset="-122"/>
                <a:ea typeface="宋体" panose="02010600030101010101" pitchFamily="2" charset="-122"/>
              </a:rPr>
              <a:t>Put products on the shelves during the time when users are active, and make some special offers on holidays to stimulate user consumption.
</a:t>
            </a:r>
            <a:r>
              <a:rPr lang="en-US" altLang="zh-CN" sz="1050" dirty="0">
                <a:latin typeface="宋体" panose="02010600030101010101" pitchFamily="2" charset="-122"/>
                <a:ea typeface="宋体" panose="02010600030101010101" pitchFamily="2" charset="-122"/>
              </a:rPr>
              <a:t>For male and female users, push different products, the platform needs to increase the number of female users, and at the same time improve the consumption level of male users.
The platform needs to maintain more old users, and can ensure the stickiness of users in the form of old user welfare feedback, for new users, push some products according to interests, and push products to users in time with price reductions, new products, activities, etc., to bring users more experience.
</a:t>
            </a:r>
            <a:endParaRPr lang="zh-CN" altLang="en-US" sz="1400" dirty="0">
              <a:latin typeface="宋体" panose="02010600030101010101" pitchFamily="2" charset="-122"/>
              <a:ea typeface="宋体" panose="02010600030101010101" pitchFamily="2" charset="-122"/>
            </a:endParaRPr>
          </a:p>
          <a:p>
            <a:pPr marL="230505" indent="-230505">
              <a:lnSpc>
                <a:spcPct val="160000"/>
              </a:lnSpc>
              <a:spcBef>
                <a:spcPts val="0"/>
              </a:spcBef>
            </a:pPr>
            <a:endParaRPr lang="zh-CN" altLang="en-US" sz="1400" dirty="0">
              <a:latin typeface="宋体" panose="02010600030101010101" pitchFamily="2" charset="-122"/>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占位符 20" descr="女性着装人体模型 "/>
          <p:cNvPicPr>
            <a:picLocks noGrp="1" noChangeAspect="1"/>
          </p:cNvPicPr>
          <p:nvPr>
            <p:ph type="pic" sz="quarter" idx="16"/>
          </p:nvPr>
        </p:nvPicPr>
        <p:blipFill rotWithShape="1">
          <a:blip r:embed="rId3"/>
          <a:srcRect t="37" b="37"/>
          <a:stretch>
            <a:fillRect/>
          </a:stretch>
        </p:blipFill>
        <p:spPr/>
      </p:pic>
      <p:pic>
        <p:nvPicPr>
          <p:cNvPr id="23" name="图片占位符 22" descr="晾晒的衣服"/>
          <p:cNvPicPr>
            <a:picLocks noGrp="1" noChangeAspect="1"/>
          </p:cNvPicPr>
          <p:nvPr>
            <p:ph type="pic" sz="quarter" idx="17"/>
          </p:nvPr>
        </p:nvPicPr>
        <p:blipFill rotWithShape="1">
          <a:blip r:embed="rId4"/>
          <a:srcRect t="42" b="42"/>
          <a:stretch>
            <a:fillRect/>
          </a:stretch>
        </p:blipFill>
        <p:spPr/>
      </p:pic>
      <p:sp>
        <p:nvSpPr>
          <p:cNvPr id="4" name="标题 3"/>
          <p:cNvSpPr>
            <a:spLocks noGrp="1"/>
          </p:cNvSpPr>
          <p:nvPr>
            <p:ph type="title"/>
          </p:nvPr>
        </p:nvSpPr>
        <p:spPr>
          <a:xfrm>
            <a:off x="1266858" y="2048014"/>
            <a:ext cx="4443984" cy="2139696"/>
          </a:xfrm>
        </p:spPr>
        <p:txBody>
          <a:bodyPr rtlCol="0"/>
          <a:lstStyle/>
          <a:p>
            <a:pPr rtl="0"/>
            <a:r>
              <a:rPr lang="zh-CN" altLang="en-US" dirty="0">
                <a:latin typeface="Microsoft YaHei UI" panose="020B0503020204020204" pitchFamily="34" charset="-122"/>
                <a:ea typeface="Microsoft YaHei UI" panose="020B0503020204020204" pitchFamily="34" charset="-122"/>
              </a:rPr>
              <a:t>谢谢</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rtlCol="0"/>
          <a:lstStyle/>
          <a:p>
            <a:pPr rtl="0"/>
            <a:r>
              <a:rPr lang="en-US" altLang="zh-CN" dirty="0"/>
              <a:t>Contents</a:t>
            </a:r>
            <a:endParaRPr lang="zh-CN" altLang="en-US" dirty="0">
              <a:latin typeface="Microsoft YaHei UI" panose="020B0503020204020204" pitchFamily="34" charset="-122"/>
              <a:ea typeface="Microsoft YaHei UI" panose="020B0503020204020204" pitchFamily="34" charset="-122"/>
            </a:endParaRPr>
          </a:p>
        </p:txBody>
      </p:sp>
      <p:pic>
        <p:nvPicPr>
          <p:cNvPr id="11" name="图片占位符 10" descr="晾晒的衣服"/>
          <p:cNvPicPr>
            <a:picLocks noGrp="1" noChangeAspect="1"/>
          </p:cNvPicPr>
          <p:nvPr>
            <p:ph type="pic" sz="quarter" idx="16"/>
          </p:nvPr>
        </p:nvPicPr>
        <p:blipFill rotWithShape="1">
          <a:blip r:embed="rId3"/>
          <a:srcRect l="17" r="17"/>
          <a:stretch>
            <a:fillRect/>
          </a:stretch>
        </p:blipFill>
        <p:spPr>
          <a:xfrm>
            <a:off x="4496104" y="-2746"/>
            <a:ext cx="4228635" cy="3694372"/>
          </a:xfrm>
        </p:spPr>
      </p:pic>
      <p:sp>
        <p:nvSpPr>
          <p:cNvPr id="5" name="内容占位符 4"/>
          <p:cNvSpPr>
            <a:spLocks noGrp="1"/>
          </p:cNvSpPr>
          <p:nvPr>
            <p:ph idx="1"/>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一、</a:t>
            </a:r>
            <a:r>
              <a:rPr lang="en-US" altLang="zh-CN" dirty="0">
                <a:latin typeface="Microsoft YaHei UI" panose="020B0503020204020204" pitchFamily="34" charset="-122"/>
                <a:ea typeface="Microsoft YaHei UI" panose="020B0503020204020204" pitchFamily="34" charset="-122"/>
              </a:rPr>
              <a:t>Overview of Project and Instructions</a:t>
            </a:r>
            <a:endParaRPr lang="zh-CN" altLang="en-US"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二、</a:t>
            </a:r>
            <a:r>
              <a:rPr lang="en-US" altLang="zh-CN" dirty="0">
                <a:latin typeface="Microsoft YaHei UI" panose="020B0503020204020204" pitchFamily="34" charset="-122"/>
                <a:ea typeface="Microsoft YaHei UI" panose="020B0503020204020204" pitchFamily="34" charset="-122"/>
              </a:rPr>
              <a:t>Data </a:t>
            </a:r>
            <a:r>
              <a:rPr lang="en-US" altLang="zh-CN" dirty="0"/>
              <a:t>Origin/</a:t>
            </a:r>
            <a:r>
              <a:rPr lang="en-US" altLang="zh-CN" dirty="0">
                <a:latin typeface="Microsoft YaHei UI" panose="020B0503020204020204" pitchFamily="34" charset="-122"/>
                <a:ea typeface="Microsoft YaHei UI" panose="020B0503020204020204" pitchFamily="34" charset="-122"/>
              </a:rPr>
              <a:t>Sources</a:t>
            </a:r>
            <a:endParaRPr lang="zh-CN" altLang="en-US"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三、</a:t>
            </a:r>
            <a:r>
              <a:rPr lang="en-US" altLang="zh-CN" dirty="0">
                <a:latin typeface="Microsoft YaHei UI" panose="020B0503020204020204" pitchFamily="34" charset="-122"/>
                <a:ea typeface="Microsoft YaHei UI" panose="020B0503020204020204" pitchFamily="34" charset="-122"/>
              </a:rPr>
              <a:t>Data Processing</a:t>
            </a:r>
            <a:endParaRPr lang="zh-CN" altLang="en-US" dirty="0">
              <a:latin typeface="Microsoft YaHei UI" panose="020B0503020204020204" pitchFamily="34" charset="-122"/>
              <a:ea typeface="Microsoft YaHei UI" panose="020B0503020204020204" pitchFamily="34" charset="-122"/>
            </a:endParaRPr>
          </a:p>
          <a:p>
            <a:pPr rtl="0"/>
            <a:r>
              <a:rPr lang="zh-CN" altLang="en-US" dirty="0">
                <a:latin typeface="Microsoft YaHei UI" panose="020B0503020204020204" pitchFamily="34" charset="-122"/>
                <a:ea typeface="Microsoft YaHei UI" panose="020B0503020204020204" pitchFamily="34" charset="-122"/>
              </a:rPr>
              <a:t>四、</a:t>
            </a:r>
            <a:r>
              <a:rPr lang="en-US" altLang="zh-CN" dirty="0">
                <a:latin typeface="Microsoft YaHei UI" panose="020B0503020204020204" pitchFamily="34" charset="-122"/>
                <a:ea typeface="Microsoft YaHei UI" panose="020B0503020204020204" pitchFamily="34" charset="-122"/>
              </a:rPr>
              <a:t>Data Analysis</a:t>
            </a:r>
          </a:p>
          <a:p>
            <a:pPr marL="571500" lvl="1" indent="-342900">
              <a:buFont typeface="Wingdings" panose="05000000000000000000" pitchFamily="2" charset="2"/>
              <a:buChar char="Ø"/>
            </a:pPr>
            <a:r>
              <a:rPr lang="en-US" altLang="zh-CN" sz="1800" dirty="0">
                <a:latin typeface="Microsoft YaHei UI" panose="020B0503020204020204" pitchFamily="34" charset="-122"/>
                <a:ea typeface="Microsoft YaHei UI" panose="020B0503020204020204" pitchFamily="34" charset="-122"/>
              </a:rPr>
              <a:t>1</a:t>
            </a:r>
            <a:r>
              <a:rPr lang="zh-CN" altLang="en-US" sz="1800"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Time Dimension</a:t>
            </a:r>
          </a:p>
          <a:p>
            <a:pPr marL="571500" lvl="1" indent="-342900">
              <a:buFont typeface="Wingdings" panose="05000000000000000000" pitchFamily="2" charset="2"/>
              <a:buChar char="Ø"/>
            </a:pPr>
            <a:r>
              <a:rPr lang="en-US" altLang="zh-CN" sz="1800" dirty="0"/>
              <a:t>2</a:t>
            </a:r>
            <a:r>
              <a:rPr lang="zh-CN" altLang="en-US" sz="1800" dirty="0"/>
              <a:t>、</a:t>
            </a:r>
            <a:r>
              <a:rPr lang="en-US" altLang="zh-CN" sz="1800" dirty="0"/>
              <a:t>User Dimension</a:t>
            </a:r>
          </a:p>
          <a:p>
            <a:pPr marL="571500" lvl="1" indent="-342900">
              <a:buFont typeface="Wingdings" panose="05000000000000000000" pitchFamily="2" charset="2"/>
              <a:buChar char="Ø"/>
            </a:pPr>
            <a:r>
              <a:rPr lang="en-US" altLang="zh-CN" sz="1800" dirty="0">
                <a:latin typeface="Microsoft YaHei UI" panose="020B0503020204020204" pitchFamily="34" charset="-122"/>
                <a:ea typeface="Microsoft YaHei UI" panose="020B0503020204020204" pitchFamily="34" charset="-122"/>
              </a:rPr>
              <a:t>3</a:t>
            </a:r>
            <a:r>
              <a:rPr lang="zh-CN" altLang="en-US" sz="1800" dirty="0">
                <a:latin typeface="Microsoft YaHei UI" panose="020B0503020204020204" pitchFamily="34" charset="-122"/>
                <a:ea typeface="Microsoft YaHei UI" panose="020B0503020204020204" pitchFamily="34" charset="-122"/>
              </a:rPr>
              <a:t>、</a:t>
            </a:r>
            <a:r>
              <a:rPr lang="en-US" altLang="zh-CN" sz="1800" dirty="0">
                <a:latin typeface="Microsoft YaHei UI" panose="020B0503020204020204" pitchFamily="34" charset="-122"/>
                <a:ea typeface="Microsoft YaHei UI" panose="020B0503020204020204" pitchFamily="34" charset="-122"/>
              </a:rPr>
              <a:t>Product Dimension</a:t>
            </a:r>
          </a:p>
          <a:p>
            <a:pPr marL="571500" lvl="1" indent="-342900">
              <a:buFont typeface="Wingdings" panose="05000000000000000000" pitchFamily="2" charset="2"/>
              <a:buChar char="Ø"/>
            </a:pPr>
            <a:r>
              <a:rPr lang="en-US" altLang="zh-CN" sz="1800" dirty="0"/>
              <a:t>4</a:t>
            </a:r>
            <a:r>
              <a:rPr lang="zh-CN" altLang="en-US" sz="1800" dirty="0"/>
              <a:t>、</a:t>
            </a:r>
            <a:r>
              <a:rPr lang="en-US" altLang="zh-CN" sz="1800" dirty="0"/>
              <a:t>Store Dimension</a:t>
            </a:r>
            <a:endParaRPr lang="zh-CN" altLang="en-US" sz="1800" dirty="0">
              <a:latin typeface="Microsoft YaHei UI" panose="020B0503020204020204" pitchFamily="34" charset="-122"/>
              <a:ea typeface="Microsoft YaHei UI" panose="020B0503020204020204" pitchFamily="34" charset="-122"/>
            </a:endParaRPr>
          </a:p>
          <a:p>
            <a:pPr rtl="0"/>
            <a:endParaRPr lang="zh-CN" altLang="en-US" dirty="0">
              <a:latin typeface="Microsoft YaHei UI" panose="020B0503020204020204" pitchFamily="34" charset="-122"/>
              <a:ea typeface="Microsoft YaHei UI" panose="020B0503020204020204" pitchFamily="34" charset="-122"/>
            </a:endParaRPr>
          </a:p>
        </p:txBody>
      </p:sp>
      <p:pic>
        <p:nvPicPr>
          <p:cNvPr id="15" name="图片占位符 14" descr="女士站在衣架前"/>
          <p:cNvPicPr>
            <a:picLocks noGrp="1" noChangeAspect="1"/>
          </p:cNvPicPr>
          <p:nvPr>
            <p:ph type="pic" sz="quarter" idx="15"/>
          </p:nvPr>
        </p:nvPicPr>
        <p:blipFill rotWithShape="1">
          <a:blip r:embed="rId4"/>
          <a:srcRect l="22" r="22"/>
          <a:stretch>
            <a:fillRect/>
          </a:stretch>
        </p:blipFill>
        <p:spPr>
          <a:xfrm>
            <a:off x="4464577" y="3783967"/>
            <a:ext cx="4228282" cy="3055043"/>
          </a:xfrm>
        </p:spPr>
      </p:pic>
      <p:pic>
        <p:nvPicPr>
          <p:cNvPr id="2050" name="Picture 2" descr="查看源图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4739" y="0"/>
            <a:ext cx="3421424" cy="3412735"/>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6"/>
          <a:stretch>
            <a:fillRect/>
          </a:stretch>
        </p:blipFill>
        <p:spPr>
          <a:xfrm>
            <a:off x="8724739" y="3295835"/>
            <a:ext cx="3421423" cy="35290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0" y="269335"/>
            <a:ext cx="10515600" cy="1325563"/>
          </a:xfrm>
        </p:spPr>
        <p:txBody>
          <a:bodyPr rtlCol="0">
            <a:normAutofit/>
          </a:bodyPr>
          <a:lstStyle/>
          <a:p>
            <a:pPr rtl="0"/>
            <a:r>
              <a:rPr lang="en-US" altLang="zh-CN" sz="3200" i="0" dirty="0"/>
              <a:t>Project Overview</a:t>
            </a:r>
            <a:endParaRPr lang="zh-CN" altLang="en-US" sz="3200" i="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idx="1"/>
          </p:nvPr>
        </p:nvSpPr>
        <p:spPr/>
        <p:txBody>
          <a:bodyPr/>
          <a:lstStyle/>
          <a:p>
            <a:r>
              <a:rPr lang="en-US" altLang="zh-CN" dirty="0"/>
              <a:t>Background</a:t>
            </a:r>
          </a:p>
          <a:p>
            <a:pPr marL="0" indent="0">
              <a:buNone/>
            </a:pPr>
            <a:r>
              <a:rPr lang="en-US" altLang="zh-CN" sz="1400" dirty="0"/>
              <a:t>	As a well-known domestic e-commerce platform, </a:t>
            </a:r>
            <a:r>
              <a:rPr lang="en-US" altLang="zh-CN" sz="1400" dirty="0" err="1"/>
              <a:t>Jingdong</a:t>
            </a:r>
            <a:r>
              <a:rPr lang="en-US" altLang="zh-CN" sz="1400" dirty="0"/>
              <a:t> has maintained rapid development over the years, while precipitating hundreds of millions of users and accumulating massive data, how to find out the rules from historical data, efficiently solve customer actual problems, improve customer shopping physical examination, and achieve precision marketing is a problem that the platform attaches great importance to.
</a:t>
            </a:r>
          </a:p>
          <a:p>
            <a:r>
              <a:rPr lang="en-US" altLang="zh-CN" dirty="0"/>
              <a:t>Requirements</a:t>
            </a:r>
          </a:p>
          <a:p>
            <a:pPr marL="0" indent="0" algn="just">
              <a:buNone/>
            </a:pPr>
            <a:r>
              <a:rPr lang="en-US" altLang="zh-CN" sz="1800" dirty="0"/>
              <a:t>	</a:t>
            </a:r>
            <a:r>
              <a:rPr lang="en-US" altLang="zh-CN" sz="1400" dirty="0"/>
              <a:t>According to the data information from merchants, products and users, through data analysis, find the factors that affect user consumption, so as to obtain ways to increase the number of orders.</a:t>
            </a:r>
            <a:endParaRPr lang="zh-CN" altLang="en-US" sz="1400" dirty="0"/>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0" y="269335"/>
            <a:ext cx="10515600" cy="1325563"/>
          </a:xfrm>
        </p:spPr>
        <p:txBody>
          <a:bodyPr rtlCol="0">
            <a:normAutofit/>
          </a:bodyPr>
          <a:lstStyle/>
          <a:p>
            <a:r>
              <a:rPr lang="en-US" altLang="zh-CN" sz="3200" i="0" dirty="0"/>
              <a:t>Data sources
</a:t>
            </a:r>
            <a:endParaRPr lang="zh-CN" altLang="en-US" sz="3200" i="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idx="1"/>
          </p:nvPr>
        </p:nvSpPr>
        <p:spPr/>
        <p:txBody>
          <a:bodyPr/>
          <a:lstStyle/>
          <a:p>
            <a:r>
              <a:rPr lang="en-US" altLang="zh-CN" dirty="0"/>
              <a:t>Sources
</a:t>
            </a:r>
            <a:r>
              <a:rPr lang="zh-CN" altLang="en-US" sz="2000" dirty="0"/>
              <a:t>   </a:t>
            </a:r>
            <a:r>
              <a:rPr lang="zh-CN" altLang="en-US" sz="1800" dirty="0"/>
              <a:t>。。。</a:t>
            </a:r>
            <a:endParaRPr lang="en-US" altLang="zh-CN" sz="1800" dirty="0"/>
          </a:p>
          <a:p>
            <a:r>
              <a:rPr lang="en-US" altLang="zh-CN" dirty="0"/>
              <a:t>Content</a:t>
            </a:r>
          </a:p>
          <a:p>
            <a:pPr marL="0" indent="0">
              <a:buNone/>
            </a:pPr>
            <a:r>
              <a:rPr lang="en-US" altLang="zh-CN" sz="1800" dirty="0"/>
              <a:t>       From February 1 to April 15, 2018, a total of 183828 pieces of data were collected, including user information, brand, store information, etc.
</a:t>
            </a:r>
            <a:endParaRPr lang="en-US" altLang="zh-CN" dirty="0"/>
          </a:p>
          <a:p>
            <a:pPr marL="0" indent="0">
              <a:lnSpc>
                <a:spcPct val="150000"/>
              </a:lnSpc>
              <a:spcBef>
                <a:spcPts val="0"/>
              </a:spcBef>
              <a:buNone/>
            </a:pPr>
            <a:r>
              <a:rPr lang="en-US" altLang="zh-CN" sz="2000" dirty="0"/>
              <a:t>      </a:t>
            </a:r>
            <a:endParaRPr lang="zh-CN" altLang="en-US" sz="1800"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0" y="269335"/>
            <a:ext cx="10515600" cy="1325563"/>
          </a:xfrm>
        </p:spPr>
        <p:txBody>
          <a:bodyPr rtlCol="0">
            <a:normAutofit/>
          </a:bodyPr>
          <a:lstStyle/>
          <a:p>
            <a:r>
              <a:rPr lang="en-US" altLang="zh-CN" sz="3200" i="0" dirty="0"/>
              <a:t>Data Processing</a:t>
            </a:r>
            <a:endParaRPr lang="zh-CN" altLang="en-US" sz="3200" i="0" dirty="0">
              <a:latin typeface="Microsoft YaHei UI" panose="020B0503020204020204" pitchFamily="34" charset="-122"/>
              <a:ea typeface="Microsoft YaHei UI" panose="020B0503020204020204" pitchFamily="34" charset="-122"/>
            </a:endParaRPr>
          </a:p>
        </p:txBody>
      </p:sp>
      <p:sp>
        <p:nvSpPr>
          <p:cNvPr id="4" name="内容占位符 3"/>
          <p:cNvSpPr>
            <a:spLocks noGrp="1"/>
          </p:cNvSpPr>
          <p:nvPr>
            <p:ph idx="1"/>
          </p:nvPr>
        </p:nvSpPr>
        <p:spPr/>
        <p:txBody>
          <a:bodyPr>
            <a:normAutofit/>
          </a:bodyPr>
          <a:lstStyle/>
          <a:p>
            <a:r>
              <a:rPr lang="en-US" altLang="zh-CN" dirty="0"/>
              <a:t>Data Cleaning 
</a:t>
            </a:r>
            <a:r>
              <a:rPr lang="en-US" altLang="zh-CN" sz="1500" dirty="0"/>
              <a:t>Delete null values in age bands and member cities
The U data corresponding to the gender field was deleted</a:t>
            </a:r>
          </a:p>
          <a:p>
            <a:pPr marL="457200" indent="-457200">
              <a:lnSpc>
                <a:spcPct val="150000"/>
              </a:lnSpc>
              <a:spcBef>
                <a:spcPts val="0"/>
              </a:spcBef>
              <a:buFont typeface="+mj-ea"/>
              <a:buAutoNum type="circleNumDbPlain"/>
            </a:pPr>
            <a:r>
              <a:rPr lang="en-US" altLang="zh-CN" sz="1500" dirty="0"/>
              <a:t>Data on age bands and a very small number of categories in membership tiers have been deleted</a:t>
            </a:r>
          </a:p>
          <a:p>
            <a:pPr marL="457200" indent="-457200">
              <a:lnSpc>
                <a:spcPct val="150000"/>
              </a:lnSpc>
              <a:spcBef>
                <a:spcPts val="0"/>
              </a:spcBef>
              <a:buFont typeface="+mj-ea"/>
              <a:buAutoNum type="circleNumDbPlain"/>
            </a:pPr>
            <a:r>
              <a:rPr lang="en-US" altLang="zh-CN" sz="1500" dirty="0"/>
              <a:t>There are many empty values at the store registration time, and the blank values are removed when analyzing the store information</a:t>
            </a:r>
          </a:p>
          <a:p>
            <a:r>
              <a:rPr lang="en-US" altLang="zh-CN" dirty="0"/>
              <a:t>Data Sorting</a:t>
            </a:r>
          </a:p>
          <a:p>
            <a:pPr marL="342900" indent="-342900">
              <a:lnSpc>
                <a:spcPct val="150000"/>
              </a:lnSpc>
              <a:spcBef>
                <a:spcPts val="0"/>
              </a:spcBef>
              <a:buFont typeface="+mj-ea"/>
              <a:buAutoNum type="circleNumDbPlain"/>
            </a:pPr>
            <a:r>
              <a:rPr lang="en-US" altLang="zh-CN" sz="1600" dirty="0"/>
              <a:t>Sort into: </a:t>
            </a:r>
            <a:r>
              <a:rPr lang="zh-CN" altLang="en-US" sz="1600" dirty="0"/>
              <a:t>日期、年、月、日、小时、周</a:t>
            </a:r>
            <a:endParaRPr lang="en-US" altLang="zh-CN" sz="1600" dirty="0"/>
          </a:p>
          <a:p>
            <a:pPr marL="342900" indent="-342900">
              <a:lnSpc>
                <a:spcPct val="150000"/>
              </a:lnSpc>
              <a:spcBef>
                <a:spcPts val="0"/>
              </a:spcBef>
              <a:buFont typeface="+mj-ea"/>
              <a:buAutoNum type="circleNumDbPlain"/>
            </a:pPr>
            <a:r>
              <a:rPr lang="en-US" altLang="zh-CN" sz="1600" dirty="0"/>
              <a:t>Names with a smaller number of categories in brands and product categories have been consolidated
The negative number that appears in the store rating is converted to 0</a:t>
            </a:r>
            <a:endParaRPr lang="zh-CN" altLang="en-US" sz="1600" dirty="0"/>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0" y="269335"/>
            <a:ext cx="10515600" cy="1325563"/>
          </a:xfrm>
        </p:spPr>
        <p:txBody>
          <a:bodyPr rtlCol="0">
            <a:normAutofit/>
          </a:bodyPr>
          <a:lstStyle/>
          <a:p>
            <a:pPr rtl="0"/>
            <a:r>
              <a:rPr lang="en-US" altLang="zh-CN" sz="3200" i="0" dirty="0"/>
              <a:t>Data Analysis</a:t>
            </a:r>
            <a:endParaRPr lang="zh-CN" altLang="en-US" sz="3200" i="0" dirty="0">
              <a:latin typeface="Microsoft YaHei UI" panose="020B0503020204020204" pitchFamily="34" charset="-122"/>
              <a:ea typeface="Microsoft YaHei UI" panose="020B0503020204020204" pitchFamily="34" charset="-122"/>
            </a:endParaRPr>
          </a:p>
        </p:txBody>
      </p:sp>
      <p:pic>
        <p:nvPicPr>
          <p:cNvPr id="10" name="内容占位符 9"/>
          <p:cNvPicPr>
            <a:picLocks noGrp="1" noChangeAspect="1"/>
          </p:cNvPicPr>
          <p:nvPr>
            <p:ph idx="1"/>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524410" y="91175"/>
            <a:ext cx="4207279" cy="2184481"/>
          </a:xfrm>
        </p:spPr>
      </p:pic>
      <p:sp>
        <p:nvSpPr>
          <p:cNvPr id="17" name="文本框 16"/>
          <p:cNvSpPr txBox="1"/>
          <p:nvPr/>
        </p:nvSpPr>
        <p:spPr>
          <a:xfrm>
            <a:off x="-1" y="2668809"/>
            <a:ext cx="9152276" cy="3630546"/>
          </a:xfrm>
          <a:prstGeom prst="rect">
            <a:avLst/>
          </a:prstGeom>
          <a:noFill/>
        </p:spPr>
        <p:txBody>
          <a:bodyPr wrap="square" rtlCol="0">
            <a:spAutoFit/>
          </a:bodyPr>
          <a:lstStyle/>
          <a:p>
            <a:pPr>
              <a:lnSpc>
                <a:spcPct val="150000"/>
              </a:lnSpc>
            </a:pPr>
            <a:r>
              <a:rPr lang="en-US" altLang="zh-CN" sz="1400" dirty="0">
                <a:solidFill>
                  <a:srgbClr val="000000"/>
                </a:solidFill>
                <a:latin typeface="宋体" panose="02010600030101010101" pitchFamily="2" charset="-122"/>
                <a:ea typeface="宋体" panose="02010600030101010101" pitchFamily="2" charset="-122"/>
              </a:rPr>
              <a:t>The trend of UV, PV and new users added by date in the figure above is known: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1、</a:t>
            </a:r>
            <a:r>
              <a:rPr lang="en-US" altLang="zh-CN" sz="1100" dirty="0">
                <a:solidFill>
                  <a:srgbClr val="000000"/>
                </a:solidFill>
                <a:latin typeface="宋体" panose="02010600030101010101" pitchFamily="2" charset="-122"/>
                <a:ea typeface="宋体" panose="02010600030101010101" pitchFamily="2" charset="-122"/>
              </a:rPr>
              <a:t>Before February 6, the number of UV, PV, and new users was relatively high, and then slowly declined, until February 15, and then slowly increased.
Analysis: This situation is mainly due to February 15 is the Spring Festival, February 14 Valentine's Day, shopping is in a saturated state, coupled with the suspension of some express delivery, resulting in UV, PV, new users declined, indicating that the holiday can prompt a large number of users to place orders.
</a:t>
            </a:r>
            <a:r>
              <a:rPr kumimoji="0" lang="zh-CN" altLang="zh-CN"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2、</a:t>
            </a:r>
            <a:r>
              <a:rPr lang="en-US" altLang="zh-CN" sz="1100" dirty="0">
                <a:solidFill>
                  <a:srgbClr val="000000"/>
                </a:solidFill>
                <a:latin typeface="宋体" panose="02010600030101010101" pitchFamily="2" charset="-122"/>
                <a:ea typeface="宋体" panose="02010600030101010101" pitchFamily="2" charset="-122"/>
              </a:rPr>
              <a:t>On March 27, UV and PV showed a cliff-like low peak on March 28, and immediately returned to normal on March 29, and then fluctuated normally.
Analysis: It may be a data error or a technical problem with the platform within two days, making the user unable to log in, indicating that the platform needs more maintenance and bringing a better experience to the user.
</a:t>
            </a:r>
            <a:r>
              <a:rPr lang="en-US" altLang="zh-CN" sz="1400" dirty="0">
                <a:solidFill>
                  <a:srgbClr val="000000"/>
                </a:solidFill>
                <a:latin typeface="宋体" panose="02010600030101010101" pitchFamily="2" charset="-122"/>
                <a:ea typeface="宋体" panose="02010600030101010101" pitchFamily="2" charset="-122"/>
              </a:rPr>
              <a:t>3</a:t>
            </a:r>
            <a:r>
              <a:rPr kumimoji="0" lang="zh-CN" altLang="en-US" sz="14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a:t>
            </a:r>
            <a:r>
              <a:rPr lang="en-US" altLang="zh-CN" sz="1100" dirty="0">
                <a:solidFill>
                  <a:srgbClr val="000000"/>
                </a:solidFill>
                <a:latin typeface="宋体" panose="02010600030101010101" pitchFamily="2" charset="-122"/>
                <a:ea typeface="宋体" panose="02010600030101010101" pitchFamily="2" charset="-122"/>
              </a:rPr>
              <a:t>The number of new users has been declining since mid-March.
Analysis: Maybe the platform has not done a good job of accurately pulling new products, and the promotion effect is not good.
</a:t>
            </a:r>
            <a:endParaRPr kumimoji="0" lang="zh-CN" altLang="zh-CN" sz="1400" b="0" i="0" u="none" strike="noStrike" cap="none" normalizeH="0" baseline="0" dirty="0">
              <a:ln>
                <a:noFill/>
              </a:ln>
              <a:solidFill>
                <a:schemeClr val="tx1"/>
              </a:solidFill>
              <a:effectLst/>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8800582" y="2318678"/>
            <a:ext cx="3381103" cy="2080342"/>
          </a:xfrm>
          <a:prstGeom prst="rect">
            <a:avLst/>
          </a:prstGeom>
        </p:spPr>
      </p:pic>
      <p:sp>
        <p:nvSpPr>
          <p:cNvPr id="3" name="文本框 2"/>
          <p:cNvSpPr txBox="1"/>
          <p:nvPr/>
        </p:nvSpPr>
        <p:spPr>
          <a:xfrm>
            <a:off x="-1" y="2087846"/>
            <a:ext cx="4017567"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Time</a:t>
            </a:r>
            <a:r>
              <a:rPr lang="zh-CN" altLang="en-US" sz="2400" dirty="0">
                <a:solidFill>
                  <a:schemeClr val="accent6">
                    <a:lumMod val="50000"/>
                  </a:schemeClr>
                </a:solidFill>
              </a:rPr>
              <a:t> </a:t>
            </a:r>
            <a:r>
              <a:rPr lang="en-US" altLang="zh-CN" sz="2400" dirty="0">
                <a:solidFill>
                  <a:schemeClr val="accent6">
                    <a:lumMod val="50000"/>
                  </a:schemeClr>
                </a:solidFill>
              </a:rPr>
              <a:t>Dimensions</a:t>
            </a:r>
            <a:endParaRPr lang="zh-CN" altLang="en-US" sz="2400" dirty="0">
              <a:solidFill>
                <a:schemeClr val="accent6">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62832" y="607742"/>
            <a:ext cx="2594008" cy="5980923"/>
          </a:xfrm>
        </p:spPr>
        <p:txBody>
          <a:bodyPr rtlCol="0">
            <a:noAutofit/>
          </a:bodyPr>
          <a:lstStyle/>
          <a:p>
            <a:pPr>
              <a:lnSpc>
                <a:spcPct val="150000"/>
              </a:lnSpc>
            </a:pPr>
            <a:r>
              <a:rPr lang="en-US" altLang="zh-CN" sz="1050" i="0" dirty="0">
                <a:latin typeface="宋体" panose="02010600030101010101" pitchFamily="2" charset="-122"/>
                <a:ea typeface="宋体" panose="02010600030101010101" pitchFamily="2" charset="-122"/>
              </a:rPr>
              <a:t> From the perspective of week, the most orders are placed on Thursday, the number of orders placed on Friday, Saturday and Sunday is similar, and the orders are less on non-weekend days, and the least on Wednesday.</a:t>
            </a:r>
            <a:br>
              <a:rPr lang="en-US" altLang="zh-CN" sz="1050" i="0" dirty="0">
                <a:latin typeface="宋体" panose="02010600030101010101" pitchFamily="2" charset="-122"/>
                <a:ea typeface="宋体" panose="02010600030101010101" pitchFamily="2" charset="-122"/>
              </a:rPr>
            </a:br>
            <a:r>
              <a:rPr lang="en-US" altLang="zh-CN" sz="1050" i="0" dirty="0">
                <a:latin typeface="宋体" panose="02010600030101010101" pitchFamily="2" charset="-122"/>
                <a:ea typeface="宋体" panose="02010600030101010101" pitchFamily="2" charset="-122"/>
              </a:rPr>
              <a:t>    From the time of day, there is a peak of orders at 10 a.m. and 10 p.m., and from 2 p.m. to 4 p.m. and from 8 p.m. to 10 p.m., the order volume also shows a peak.</a:t>
            </a:r>
            <a:br>
              <a:rPr lang="en-US" altLang="zh-CN" sz="1050" i="0" dirty="0">
                <a:latin typeface="宋体" panose="02010600030101010101" pitchFamily="2" charset="-122"/>
                <a:ea typeface="宋体" panose="02010600030101010101" pitchFamily="2" charset="-122"/>
              </a:rPr>
            </a:br>
            <a:r>
              <a:rPr lang="en-US" altLang="zh-CN" sz="1050" b="1" i="0" dirty="0">
                <a:latin typeface="宋体" panose="02010600030101010101" pitchFamily="2" charset="-122"/>
                <a:ea typeface="宋体" panose="02010600030101010101" pitchFamily="2" charset="-122"/>
              </a:rPr>
              <a:t>Analysis</a:t>
            </a:r>
            <a:r>
              <a:rPr lang="en-US" altLang="zh-CN" sz="1050" i="0" dirty="0">
                <a:latin typeface="宋体" panose="02010600030101010101" pitchFamily="2" charset="-122"/>
                <a:ea typeface="宋体" panose="02010600030101010101" pitchFamily="2" charset="-122"/>
              </a:rPr>
              <a:t>: Thursday is usually the time when office workers start to get tired from work, Friday is close to the holiday, users will have the desire to buy, Thursday orders are the most, may be related to the return of logistics to normal after the Spring Festival, the end of office workers' holidays. 10 a.m. and 2 to 4 p.m., and 8 p.m. to 10 p.m. are the hours when users are active.
</a:t>
            </a:r>
            <a:endParaRPr lang="zh-CN" altLang="en-US" sz="1400" i="0" dirty="0">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02728" y="2487707"/>
            <a:ext cx="4497789" cy="2791326"/>
          </a:xfrm>
          <a:prstGeom prst="rect">
            <a:avLst/>
          </a:prstGeom>
        </p:spPr>
      </p:pic>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731416" y="546338"/>
            <a:ext cx="4469619" cy="2791326"/>
          </a:xfrm>
          <a:prstGeom prst="rect">
            <a:avLst/>
          </a:prstGeom>
        </p:spPr>
      </p:pic>
      <p:pic>
        <p:nvPicPr>
          <p:cNvPr id="13" name="图片 12"/>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4612143" y="3747850"/>
            <a:ext cx="4480951" cy="2757054"/>
          </a:xfrm>
          <a:prstGeom prst="rect">
            <a:avLst/>
          </a:prstGeom>
        </p:spPr>
      </p:pic>
      <p:sp>
        <p:nvSpPr>
          <p:cNvPr id="15" name="文本框 14"/>
          <p:cNvSpPr txBox="1"/>
          <p:nvPr/>
        </p:nvSpPr>
        <p:spPr>
          <a:xfrm>
            <a:off x="242958" y="5279033"/>
            <a:ext cx="4233878" cy="1543308"/>
          </a:xfrm>
          <a:prstGeom prst="rect">
            <a:avLst/>
          </a:prstGeom>
          <a:noFill/>
        </p:spPr>
        <p:txBody>
          <a:bodyPr wrap="square">
            <a:spAutoFit/>
          </a:bodyPr>
          <a:lstStyle/>
          <a:p>
            <a:pPr>
              <a:lnSpc>
                <a:spcPct val="150000"/>
              </a:lnSpc>
            </a:pPr>
            <a:r>
              <a:rPr lang="zh-CN" altLang="en-US" sz="1200" b="0" i="0" dirty="0">
                <a:solidFill>
                  <a:srgbClr val="000000"/>
                </a:solidFill>
                <a:effectLst/>
                <a:latin typeface="宋体" panose="02010600030101010101" pitchFamily="2" charset="-122"/>
                <a:ea typeface="宋体" panose="02010600030101010101" pitchFamily="2" charset="-122"/>
              </a:rPr>
              <a:t>    </a:t>
            </a:r>
            <a:r>
              <a:rPr lang="en-US" altLang="zh-CN" sz="1050" dirty="0">
                <a:solidFill>
                  <a:srgbClr val="000000"/>
                </a:solidFill>
                <a:latin typeface="宋体" panose="02010600030101010101" pitchFamily="2" charset="-122"/>
                <a:ea typeface="宋体" panose="02010600030101010101" pitchFamily="2" charset="-122"/>
              </a:rPr>
              <a:t>It can be seen that the sales volume before the Spring Festival was very high, due to the partial suspension of the Spring Festival and logistics, sales fell seriously, and then with the normal logistics and the end of the Spring Festival, sales gradually increased, and finally fluctuated steadily.</a:t>
            </a:r>
            <a:endParaRPr lang="zh-CN" altLang="en-US" sz="1400" dirty="0">
              <a:latin typeface="宋体" panose="02010600030101010101" pitchFamily="2" charset="-122"/>
              <a:ea typeface="宋体" panose="02010600030101010101" pitchFamily="2" charset="-122"/>
            </a:endParaRPr>
          </a:p>
        </p:txBody>
      </p:sp>
      <p:sp>
        <p:nvSpPr>
          <p:cNvPr id="18" name="标题 1"/>
          <p:cNvSpPr txBox="1"/>
          <p:nvPr/>
        </p:nvSpPr>
        <p:spPr>
          <a:xfrm>
            <a:off x="0" y="269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i="1" kern="1200">
                <a:solidFill>
                  <a:schemeClr val="tx1"/>
                </a:solidFill>
                <a:latin typeface="Microsoft YaHei UI" panose="020B0503020204020204" pitchFamily="34" charset="-122"/>
                <a:ea typeface="Microsoft YaHei UI" panose="020B0503020204020204" pitchFamily="34" charset="-122"/>
                <a:cs typeface="+mj-cs"/>
              </a:defRPr>
            </a:lvl1pPr>
          </a:lstStyle>
          <a:p>
            <a:r>
              <a:rPr lang="en-US" altLang="zh-CN" sz="4000" i="0" dirty="0"/>
              <a:t>Data Analysis</a:t>
            </a:r>
            <a:endParaRPr lang="zh-CN" altLang="en-US" i="0" dirty="0"/>
          </a:p>
        </p:txBody>
      </p:sp>
      <p:sp>
        <p:nvSpPr>
          <p:cNvPr id="10" name="文本框 9"/>
          <p:cNvSpPr txBox="1"/>
          <p:nvPr/>
        </p:nvSpPr>
        <p:spPr>
          <a:xfrm>
            <a:off x="0" y="1942001"/>
            <a:ext cx="379000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Time Dimension</a:t>
            </a:r>
            <a:endParaRPr lang="zh-CN" altLang="en-US" sz="2400" dirty="0">
              <a:solidFill>
                <a:schemeClr val="accent6">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1343608" y="2820177"/>
            <a:ext cx="5868955" cy="3796480"/>
          </a:xfrm>
          <a:prstGeom prst="rect">
            <a:avLst/>
          </a:prstGeom>
          <a:ln>
            <a:noFill/>
          </a:ln>
          <a:effectLst>
            <a:outerShdw blurRad="190500" algn="tl" rotWithShape="0">
              <a:srgbClr val="000000">
                <a:alpha val="70000"/>
              </a:srgbClr>
            </a:outerShdw>
          </a:effectLst>
        </p:spPr>
      </p:pic>
      <p:pic>
        <p:nvPicPr>
          <p:cNvPr id="12" name="图片 11"/>
          <p:cNvPicPr>
            <a:picLocks noChangeAspect="1"/>
          </p:cNvPicPr>
          <p:nvPr/>
        </p:nvPicPr>
        <p:blipFill>
          <a:blip r:embed="rId5"/>
          <a:stretch>
            <a:fillRect/>
          </a:stretch>
        </p:blipFill>
        <p:spPr>
          <a:xfrm>
            <a:off x="3121284" y="35998"/>
            <a:ext cx="2293097" cy="2299100"/>
          </a:xfrm>
          <a:prstGeom prst="rect">
            <a:avLst/>
          </a:prstGeom>
        </p:spPr>
      </p:pic>
      <p:sp>
        <p:nvSpPr>
          <p:cNvPr id="20" name="文本框 19"/>
          <p:cNvSpPr txBox="1"/>
          <p:nvPr/>
        </p:nvSpPr>
        <p:spPr>
          <a:xfrm>
            <a:off x="7934082" y="1185548"/>
            <a:ext cx="3813158" cy="4884542"/>
          </a:xfrm>
          <a:prstGeom prst="rect">
            <a:avLst/>
          </a:prstGeom>
          <a:noFill/>
        </p:spPr>
        <p:txBody>
          <a:bodyPr wrap="square" rtlCol="0">
            <a:spAutoFit/>
          </a:bodyPr>
          <a:lstStyle/>
          <a:p>
            <a:pPr lvl="0" eaLnBrk="0" fontAlgn="base" hangingPunct="0">
              <a:lnSpc>
                <a:spcPct val="150000"/>
              </a:lnSpc>
              <a:spcBef>
                <a:spcPct val="0"/>
              </a:spcBef>
              <a:spcAft>
                <a:spcPct val="0"/>
              </a:spcAft>
            </a:pPr>
            <a:r>
              <a:rPr lang="en-US" altLang="zh-CN" sz="1100" dirty="0">
                <a:solidFill>
                  <a:srgbClr val="000000"/>
                </a:solidFill>
                <a:latin typeface="Times New Roman" panose="02020603050405020304" pitchFamily="18" charset="0"/>
                <a:ea typeface="宋体" panose="02010600030101010101" pitchFamily="2" charset="-122"/>
              </a:rPr>
              <a:t>From page viewing—&gt; favorites—&gt; order—&gt; evaluation:
The conversion rate of each step to the previous step is 19.8%, 40.8%, 42.8%
The conversion rate of </a:t>
            </a:r>
            <a:r>
              <a:rPr lang="en-US" altLang="zh-CN" sz="1100" dirty="0" err="1">
                <a:solidFill>
                  <a:srgbClr val="000000"/>
                </a:solidFill>
                <a:latin typeface="Times New Roman" panose="02020603050405020304" pitchFamily="18" charset="0"/>
                <a:ea typeface="宋体" panose="02010600030101010101" pitchFamily="2" charset="-122"/>
              </a:rPr>
              <a:t>PageView</a:t>
            </a:r>
            <a:r>
              <a:rPr lang="en-US" altLang="zh-CN" sz="1100" dirty="0">
                <a:solidFill>
                  <a:srgbClr val="000000"/>
                </a:solidFill>
                <a:latin typeface="Times New Roman" panose="02020603050405020304" pitchFamily="18" charset="0"/>
                <a:ea typeface="宋体" panose="02010600030101010101" pitchFamily="2" charset="-122"/>
              </a:rPr>
              <a:t> page visits for each step and first step is 19.8%, 8.1%, and 3.5%
1. From the above figure, we can see that the conversion rate of users from browsing to adding to shopping cart is 19.8%, from browsing to purchase is only 8.1%, the conversion rate is very low, and the average daily purchase rate is only 6.14%.
2. The conversion rate from additional purchase to purchase is okay, with 40.8%.
3. From purchase to evaluation, the conversion rate is 42.8%.
Analysis: The conversion rate of browsing to the additional purchase is low, indicating that most of the products recommended by </a:t>
            </a:r>
            <a:r>
              <a:rPr lang="en-US" altLang="zh-CN" sz="1100" dirty="0" err="1">
                <a:solidFill>
                  <a:srgbClr val="000000"/>
                </a:solidFill>
                <a:latin typeface="Times New Roman" panose="02020603050405020304" pitchFamily="18" charset="0"/>
                <a:ea typeface="宋体" panose="02010600030101010101" pitchFamily="2" charset="-122"/>
              </a:rPr>
              <a:t>Jingdong</a:t>
            </a:r>
            <a:r>
              <a:rPr lang="en-US" altLang="zh-CN" sz="1100" dirty="0">
                <a:solidFill>
                  <a:srgbClr val="000000"/>
                </a:solidFill>
                <a:latin typeface="Times New Roman" panose="02020603050405020304" pitchFamily="18" charset="0"/>
                <a:ea typeface="宋体" panose="02010600030101010101" pitchFamily="2" charset="-122"/>
              </a:rPr>
              <a:t> may not be liked or required by the user, and the customer who joins the shopping cart has a relatively strong desire to buy, and the user has the desire to evaluate after purchasing. 
</a:t>
            </a:r>
            <a:endParaRPr lang="zh-CN" altLang="en-US" dirty="0"/>
          </a:p>
        </p:txBody>
      </p:sp>
      <p:sp>
        <p:nvSpPr>
          <p:cNvPr id="23" name="标题 1"/>
          <p:cNvSpPr>
            <a:spLocks noGrp="1"/>
          </p:cNvSpPr>
          <p:nvPr>
            <p:ph type="title"/>
          </p:nvPr>
        </p:nvSpPr>
        <p:spPr>
          <a:xfrm>
            <a:off x="-1" y="241343"/>
            <a:ext cx="3607949" cy="1325563"/>
          </a:xfrm>
        </p:spPr>
        <p:txBody>
          <a:bodyPr rtlCol="0"/>
          <a:lstStyle/>
          <a:p>
            <a:pPr rtl="0"/>
            <a:r>
              <a:rPr lang="en-US" altLang="zh-CN" i="0" dirty="0">
                <a:latin typeface="Microsoft YaHei UI" panose="020B0503020204020204" pitchFamily="34" charset="-122"/>
                <a:ea typeface="Microsoft YaHei UI" panose="020B0503020204020204" pitchFamily="34" charset="-122"/>
              </a:rPr>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8" name="文本框 7"/>
          <p:cNvSpPr txBox="1"/>
          <p:nvPr/>
        </p:nvSpPr>
        <p:spPr>
          <a:xfrm>
            <a:off x="-1" y="1797041"/>
            <a:ext cx="2855168"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Time</a:t>
            </a:r>
            <a:r>
              <a:rPr lang="zh-CN" altLang="en-US" sz="2400" dirty="0">
                <a:solidFill>
                  <a:schemeClr val="accent6">
                    <a:lumMod val="50000"/>
                  </a:schemeClr>
                </a:solidFill>
              </a:rPr>
              <a:t> </a:t>
            </a:r>
            <a:r>
              <a:rPr lang="en-US" altLang="zh-CN" sz="2400" dirty="0">
                <a:solidFill>
                  <a:schemeClr val="accent6">
                    <a:lumMod val="50000"/>
                  </a:schemeClr>
                </a:solidFill>
              </a:rPr>
              <a:t>Dimension</a:t>
            </a:r>
            <a:endParaRPr lang="zh-CN" altLang="en-US" sz="2400" dirty="0">
              <a:solidFill>
                <a:schemeClr val="accent6">
                  <a:lumMod val="50000"/>
                </a:schemeClr>
              </a:solidFill>
            </a:endParaRPr>
          </a:p>
        </p:txBody>
      </p:sp>
      <p:sp>
        <p:nvSpPr>
          <p:cNvPr id="2" name="文本框 1"/>
          <p:cNvSpPr txBox="1"/>
          <p:nvPr/>
        </p:nvSpPr>
        <p:spPr>
          <a:xfrm>
            <a:off x="2505074" y="2439148"/>
            <a:ext cx="4835882" cy="307777"/>
          </a:xfrm>
          <a:prstGeom prst="rect">
            <a:avLst/>
          </a:prstGeom>
          <a:noFill/>
        </p:spPr>
        <p:txBody>
          <a:bodyPr wrap="square" rtlCol="0">
            <a:spAutoFit/>
          </a:bodyPr>
          <a:lstStyle/>
          <a:p>
            <a:r>
              <a:rPr lang="en-US" altLang="zh-CN" sz="1400" dirty="0"/>
              <a:t>2018</a:t>
            </a:r>
            <a:r>
              <a:rPr lang="zh-CN" altLang="en-US" sz="1400" dirty="0"/>
              <a:t>年</a:t>
            </a:r>
            <a:r>
              <a:rPr lang="en-US" altLang="zh-CN" sz="1400" dirty="0"/>
              <a:t>4</a:t>
            </a:r>
            <a:r>
              <a:rPr lang="zh-CN" altLang="en-US" sz="1400" dirty="0"/>
              <a:t>月</a:t>
            </a:r>
            <a:r>
              <a:rPr lang="en-US" altLang="zh-CN" sz="1400" dirty="0"/>
              <a:t>8</a:t>
            </a:r>
            <a:r>
              <a:rPr lang="zh-CN" altLang="en-US" sz="1400" dirty="0"/>
              <a:t>日到</a:t>
            </a:r>
            <a:r>
              <a:rPr lang="en-US" altLang="zh-CN" sz="1400" dirty="0"/>
              <a:t>4</a:t>
            </a:r>
            <a:r>
              <a:rPr lang="zh-CN" altLang="en-US" sz="1400" dirty="0"/>
              <a:t>月</a:t>
            </a:r>
            <a:r>
              <a:rPr lang="en-US" altLang="zh-CN" sz="1400" dirty="0"/>
              <a:t>15</a:t>
            </a:r>
            <a:r>
              <a:rPr lang="zh-CN" altLang="en-US" sz="1400" dirty="0"/>
              <a:t>日用户的行为转化率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标题 1"/>
          <p:cNvSpPr>
            <a:spLocks noGrp="1"/>
          </p:cNvSpPr>
          <p:nvPr>
            <p:ph type="title"/>
          </p:nvPr>
        </p:nvSpPr>
        <p:spPr>
          <a:xfrm>
            <a:off x="0" y="269335"/>
            <a:ext cx="3465689" cy="1325563"/>
          </a:xfrm>
        </p:spPr>
        <p:txBody>
          <a:bodyPr rtlCol="0"/>
          <a:lstStyle/>
          <a:p>
            <a:pPr rtl="0"/>
            <a:r>
              <a:rPr lang="en-US" altLang="zh-CN" i="0" dirty="0"/>
              <a:t>Data Analysis</a:t>
            </a:r>
            <a:endParaRPr lang="zh-CN" altLang="en-US" i="0" dirty="0">
              <a:latin typeface="Microsoft YaHei UI" panose="020B0503020204020204" pitchFamily="34" charset="-122"/>
              <a:ea typeface="Microsoft YaHei UI" panose="020B0503020204020204" pitchFamily="34" charset="-122"/>
            </a:endParaRPr>
          </a:p>
        </p:txBody>
      </p:sp>
      <p:sp>
        <p:nvSpPr>
          <p:cNvPr id="20" name="文本框 19"/>
          <p:cNvSpPr txBox="1"/>
          <p:nvPr/>
        </p:nvSpPr>
        <p:spPr>
          <a:xfrm>
            <a:off x="132036" y="5730673"/>
            <a:ext cx="5859146" cy="1322221"/>
          </a:xfrm>
          <a:prstGeom prst="rect">
            <a:avLst/>
          </a:prstGeom>
          <a:noFill/>
        </p:spPr>
        <p:txBody>
          <a:bodyPr wrap="square" rtlCol="0">
            <a:spAutoFit/>
          </a:bodyPr>
          <a:lstStyle/>
          <a:p>
            <a:pPr eaLnBrk="0" fontAlgn="base" hangingPunct="0">
              <a:lnSpc>
                <a:spcPct val="150000"/>
              </a:lnSpc>
              <a:spcBef>
                <a:spcPct val="0"/>
              </a:spcBef>
              <a:spcAft>
                <a:spcPct val="0"/>
              </a:spcAft>
            </a:pPr>
            <a:r>
              <a:rPr lang="en-US" altLang="zh-CN" sz="1100" dirty="0">
                <a:solidFill>
                  <a:srgbClr val="000000"/>
                </a:solidFill>
                <a:latin typeface="宋体" panose="02010600030101010101" pitchFamily="2" charset="-122"/>
                <a:ea typeface="宋体" panose="02010600030101010101" pitchFamily="2" charset="-122"/>
                <a:cs typeface="Courier New" panose="02070309020205020404" pitchFamily="49" charset="0"/>
              </a:rPr>
              <a:t>The number of men is slightly higher, almost twice the number of female users, but the sales of men and women are similar.
Analysis: Because </a:t>
            </a:r>
            <a:r>
              <a:rPr lang="en-US" altLang="zh-CN" sz="1100" dirty="0" err="1">
                <a:solidFill>
                  <a:srgbClr val="000000"/>
                </a:solidFill>
                <a:latin typeface="宋体" panose="02010600030101010101" pitchFamily="2" charset="-122"/>
                <a:ea typeface="宋体" panose="02010600030101010101" pitchFamily="2" charset="-122"/>
                <a:cs typeface="Courier New" panose="02070309020205020404" pitchFamily="49" charset="0"/>
              </a:rPr>
              <a:t>Jingdong</a:t>
            </a:r>
            <a:r>
              <a:rPr lang="en-US" altLang="zh-CN" sz="1100" dirty="0">
                <a:solidFill>
                  <a:srgbClr val="000000"/>
                </a:solidFill>
                <a:latin typeface="宋体" panose="02010600030101010101" pitchFamily="2" charset="-122"/>
                <a:ea typeface="宋体" panose="02010600030101010101" pitchFamily="2" charset="-122"/>
                <a:cs typeface="Courier New" panose="02070309020205020404" pitchFamily="49" charset="0"/>
              </a:rPr>
              <a:t> started with electronic products, there will be more male users, but the consumption of men and users is not high.
</a:t>
            </a:r>
            <a:endParaRPr kumimoji="0" lang="zh-CN" altLang="zh-CN" sz="1100" b="0" i="0" u="none" strike="noStrike" cap="none" normalizeH="0" dirty="0">
              <a:ln>
                <a:noFill/>
              </a:ln>
              <a:solidFill>
                <a:schemeClr val="tx1"/>
              </a:solidFill>
              <a:effectLst/>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6509" y="2635911"/>
            <a:ext cx="5118983" cy="2925133"/>
          </a:xfrm>
          <a:prstGeom prst="rect">
            <a:avLst/>
          </a:prstGeom>
        </p:spPr>
      </p:pic>
      <p:sp>
        <p:nvSpPr>
          <p:cNvPr id="12" name="文本框 11"/>
          <p:cNvSpPr txBox="1"/>
          <p:nvPr/>
        </p:nvSpPr>
        <p:spPr>
          <a:xfrm>
            <a:off x="-6509" y="1987209"/>
            <a:ext cx="2855168" cy="83099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dirty="0">
                <a:solidFill>
                  <a:schemeClr val="accent6">
                    <a:lumMod val="50000"/>
                  </a:schemeClr>
                </a:solidFill>
              </a:rPr>
              <a:t>User dimensions
</a:t>
            </a:r>
            <a:endParaRPr lang="zh-CN" altLang="en-US" sz="2400" dirty="0">
              <a:solidFill>
                <a:schemeClr val="accent6">
                  <a:lumMod val="50000"/>
                </a:schemeClr>
              </a:solidFill>
            </a:endParaRPr>
          </a:p>
        </p:txBody>
      </p:sp>
      <p:pic>
        <p:nvPicPr>
          <p:cNvPr id="14" name="图片 13"/>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Lst>
          </a:blip>
          <a:stretch>
            <a:fillRect/>
          </a:stretch>
        </p:blipFill>
        <p:spPr>
          <a:xfrm>
            <a:off x="5277365" y="115960"/>
            <a:ext cx="4667461" cy="2646792"/>
          </a:xfrm>
          <a:prstGeom prst="rect">
            <a:avLst/>
          </a:prstGeom>
        </p:spPr>
      </p:pic>
      <p:pic>
        <p:nvPicPr>
          <p:cNvPr id="15" name="图片 14"/>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5505899" y="3105149"/>
            <a:ext cx="4287783" cy="2579738"/>
          </a:xfrm>
          <a:prstGeom prst="rect">
            <a:avLst/>
          </a:prstGeom>
        </p:spPr>
      </p:pic>
      <p:sp>
        <p:nvSpPr>
          <p:cNvPr id="3" name="文本框 2"/>
          <p:cNvSpPr txBox="1"/>
          <p:nvPr/>
        </p:nvSpPr>
        <p:spPr>
          <a:xfrm>
            <a:off x="10109718" y="731629"/>
            <a:ext cx="1950246" cy="6057877"/>
          </a:xfrm>
          <a:prstGeom prst="rect">
            <a:avLst/>
          </a:prstGeom>
          <a:noFill/>
        </p:spPr>
        <p:txBody>
          <a:bodyPr wrap="square" rtlCol="0">
            <a:spAutoFit/>
          </a:bodyPr>
          <a:lstStyle/>
          <a:p>
            <a:pPr>
              <a:lnSpc>
                <a:spcPct val="150000"/>
              </a:lnSpc>
            </a:pPr>
            <a:r>
              <a:rPr lang="en-US" altLang="zh-CN" sz="1000" dirty="0">
                <a:latin typeface="宋体" panose="02010600030101010101" pitchFamily="2" charset="-122"/>
                <a:ea typeface="宋体" panose="02010600030101010101" pitchFamily="2" charset="-122"/>
              </a:rPr>
              <a:t>The membership level of 7 has the most users, but the corresponding sales are the least, of which men buy twice as many as girls; The number of users with membership level 1 is second, sales are first, and the number of purchases by men and women is almost equal; There is not much difference in the number of purchases made by male and female users at levels 5 and 6.
Analysis: The purchase level of membership level 1 is the highest, the purchase level of female users at level 7 is the worst, and the purchase volume of male users is almost higher than that of women, but the gap is not very large.
</a:t>
            </a:r>
            <a:endParaRPr lang="zh-CN" altLang="en-US" sz="1400" dirty="0">
              <a:latin typeface="宋体" panose="02010600030101010101" pitchFamily="2" charset="-122"/>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mE5ZjMxNmNjMjQ3ZjZkODRlMDJhOTA3MmI5YTk4NzYifQ=="/>
  <p:tag name="KSO_WPP_MARK_KEY" val="114b6e28-5c4d-4456-bfdd-da2944e40a25"/>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97.555905511811,&quot;width&quot;:8127.32913385826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20,&quot;width&quot;:14820}"/>
</p:tagLst>
</file>

<file path=ppt/theme/theme1.xml><?xml version="1.0" encoding="utf-8"?>
<a:theme xmlns:a="http://schemas.openxmlformats.org/drawingml/2006/main" name="画笔">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ppt/theme/themeOverride2.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ppt/theme/themeOverride3.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ppt/theme/themeOverride4.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ppt/theme/themeOverride5.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ppt/theme/themeOverride6.xml><?xml version="1.0" encoding="utf-8"?>
<a:themeOverride xmlns:a="http://schemas.openxmlformats.org/drawingml/2006/main">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themeOverride>
</file>

<file path=docProps/app.xml><?xml version="1.0" encoding="utf-8"?>
<Properties xmlns="http://schemas.openxmlformats.org/officeDocument/2006/extended-properties" xmlns:vt="http://schemas.openxmlformats.org/officeDocument/2006/docPropsVTypes">
  <TotalTime>32</TotalTime>
  <Words>2677</Words>
  <Application>Microsoft Office PowerPoint</Application>
  <PresentationFormat>Widescreen</PresentationFormat>
  <Paragraphs>107</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Microsoft YaHei UI</vt:lpstr>
      <vt:lpstr>宋体</vt:lpstr>
      <vt:lpstr>Arial</vt:lpstr>
      <vt:lpstr>Century Gothic</vt:lpstr>
      <vt:lpstr>Times New Roman</vt:lpstr>
      <vt:lpstr>Wingdings</vt:lpstr>
      <vt:lpstr>画笔</vt:lpstr>
      <vt:lpstr>JD Consumer-Behaviour  Data Analysis </vt:lpstr>
      <vt:lpstr>Contents</vt:lpstr>
      <vt:lpstr>Project Overview</vt:lpstr>
      <vt:lpstr>Data sources
</vt:lpstr>
      <vt:lpstr>Data Processing</vt:lpstr>
      <vt:lpstr>Data Analysis</vt:lpstr>
      <vt:lpstr> From the perspective of week, the most orders are placed on Thursday, the number of orders placed on Friday, Saturday and Sunday is similar, and the orders are less on non-weekend days, and the least on Wednesday.     From the time of day, there is a peak of orders at 10 a.m. and 10 p.m., and from 2 p.m. to 4 p.m. and from 8 p.m. to 10 p.m., the order volume also shows a peak. Analysis: Thursday is usually the time when office workers start to get tired from work, Friday is close to the holiday, users will have the desire to buy, Thursday orders are the most, may be related to the return of logistics to normal after the Spring Festival, the end of office workers' holidays. 10 a.m. and 2 to 4 p.m., and 8 p.m. to 10 p.m. are the hours when users are active.
</vt:lpstr>
      <vt:lpstr>Data Analysis</vt:lpstr>
      <vt:lpstr>Data Analysis</vt:lpstr>
      <vt:lpstr>Data Analysis</vt:lpstr>
      <vt:lpstr>Data Analysis</vt:lpstr>
      <vt:lpstr>Data Analysis</vt:lpstr>
      <vt:lpstr>Data Analysis</vt:lpstr>
      <vt:lpstr>Data Analysis</vt:lpstr>
      <vt:lpstr>Data Analysis</vt:lpstr>
      <vt:lpstr>Data Analysis</vt:lpstr>
      <vt:lpstr>Project Summary</vt:lpstr>
      <vt:lpstr>Project Summary</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画笔</dc:title>
  <dc:creator>a15619</dc:creator>
  <cp:lastModifiedBy>C.Alin22</cp:lastModifiedBy>
  <cp:revision>9</cp:revision>
  <dcterms:created xsi:type="dcterms:W3CDTF">2022-06-23T07:20:00Z</dcterms:created>
  <dcterms:modified xsi:type="dcterms:W3CDTF">2023-07-03T04:07:00Z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A438F5764FF2459B82F9BA1F0427CEF9</vt:lpwstr>
  </property>
  <property fmtid="{D5CDD505-2E9C-101B-9397-08002B2CF9AE}" pid="4" name="KSOProductBuildVer">
    <vt:lpwstr>2052-11.1.0.14309</vt:lpwstr>
  </property>
</Properties>
</file>